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59" r:id="rId5"/>
    <p:sldId id="268" r:id="rId6"/>
    <p:sldId id="260" r:id="rId7"/>
    <p:sldId id="261" r:id="rId8"/>
    <p:sldId id="262" r:id="rId9"/>
    <p:sldId id="269" r:id="rId10"/>
    <p:sldId id="263" r:id="rId11"/>
    <p:sldId id="264" r:id="rId12"/>
    <p:sldId id="270" r:id="rId13"/>
    <p:sldId id="265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86" r:id="rId22"/>
    <p:sldId id="287" r:id="rId23"/>
    <p:sldId id="281" r:id="rId24"/>
    <p:sldId id="288" r:id="rId25"/>
    <p:sldId id="282" r:id="rId26"/>
    <p:sldId id="289" r:id="rId27"/>
    <p:sldId id="290" r:id="rId28"/>
    <p:sldId id="283" r:id="rId29"/>
    <p:sldId id="284" r:id="rId30"/>
    <p:sldId id="285" r:id="rId31"/>
    <p:sldId id="291" r:id="rId32"/>
    <p:sldId id="296" r:id="rId33"/>
    <p:sldId id="292" r:id="rId34"/>
    <p:sldId id="293" r:id="rId35"/>
    <p:sldId id="294" r:id="rId36"/>
    <p:sldId id="295" r:id="rId37"/>
    <p:sldId id="266" r:id="rId3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64" y="-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157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688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9366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6434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70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811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724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9919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399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0249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89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78176-1D2A-4400-ADDB-276B6F1DA250}" type="datetimeFigureOut">
              <a:rPr lang="ko-KR" altLang="en-US" smtClean="0"/>
              <a:t>2016-11-17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E2246-C9C1-41AF-B48A-4BC1D5067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65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ted.com/talks/linus_torvalds_the_mind_behind_linux?language=ko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Data Structure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Linked List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7668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자료구조의 구성</a:t>
            </a:r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827584" y="1844824"/>
            <a:ext cx="4015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/>
              <a:t>Insert</a:t>
            </a:r>
            <a:br>
              <a:rPr lang="en-US" altLang="ko-KR" dirty="0" smtClean="0"/>
            </a:br>
            <a:r>
              <a:rPr lang="en-US" altLang="ko-KR" dirty="0" smtClean="0"/>
              <a:t>: </a:t>
            </a:r>
            <a:r>
              <a:rPr lang="ko-KR" altLang="en-US" dirty="0" smtClean="0"/>
              <a:t>데이터를 어떻게 저장할 것인가</a:t>
            </a:r>
            <a:r>
              <a:rPr lang="en-US" altLang="ko-KR" dirty="0" smtClean="0"/>
              <a:t>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60849" y="3140968"/>
            <a:ext cx="3669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2. Search</a:t>
            </a:r>
            <a:br>
              <a:rPr lang="en-US" altLang="ko-KR" dirty="0" smtClean="0"/>
            </a:br>
            <a:r>
              <a:rPr lang="en-US" altLang="ko-KR" dirty="0" smtClean="0"/>
              <a:t>: </a:t>
            </a:r>
            <a:r>
              <a:rPr lang="ko-KR" altLang="en-US" dirty="0" smtClean="0"/>
              <a:t>데이터를 어떻게 탐</a:t>
            </a:r>
            <a:r>
              <a:rPr lang="ko-KR" altLang="en-US" dirty="0"/>
              <a:t>색</a:t>
            </a:r>
            <a:r>
              <a:rPr lang="ko-KR" altLang="en-US" dirty="0" smtClean="0"/>
              <a:t>할 것인가</a:t>
            </a:r>
            <a:r>
              <a:rPr lang="en-US" altLang="ko-KR" dirty="0" smtClean="0"/>
              <a:t>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8627" y="4365104"/>
            <a:ext cx="47564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3. Delete</a:t>
            </a:r>
            <a:br>
              <a:rPr lang="en-US" altLang="ko-KR" dirty="0" smtClean="0"/>
            </a:br>
            <a:r>
              <a:rPr lang="en-US" altLang="ko-KR" dirty="0" smtClean="0"/>
              <a:t>: </a:t>
            </a:r>
            <a:r>
              <a:rPr lang="ko-KR" altLang="en-US" dirty="0" smtClean="0"/>
              <a:t>필요 없어진 </a:t>
            </a:r>
            <a:r>
              <a:rPr lang="ko-KR" altLang="en-US" dirty="0" smtClean="0"/>
              <a:t>데이터를 어떻게 지울 것인가</a:t>
            </a:r>
            <a:r>
              <a:rPr lang="en-US" altLang="ko-KR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4011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231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Array 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Linked List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11560" y="971436"/>
            <a:ext cx="1680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배열의 원리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5576" y="1556791"/>
            <a:ext cx="44743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가변 배열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배열의 길이가 변하는 배열</a:t>
            </a:r>
            <a:endParaRPr lang="en-US" altLang="ko-KR" dirty="0" smtClean="0"/>
          </a:p>
          <a:p>
            <a:r>
              <a:rPr lang="ko-KR" altLang="en-US" dirty="0" smtClean="0"/>
              <a:t>하지만 </a:t>
            </a:r>
            <a:r>
              <a:rPr lang="ko-KR" altLang="en-US" dirty="0" smtClean="0">
                <a:solidFill>
                  <a:srgbClr val="FF0000"/>
                </a:solidFill>
              </a:rPr>
              <a:t>배열은 원래 길이를 바꿀 수 없다</a:t>
            </a:r>
            <a:r>
              <a:rPr lang="en-US" altLang="ko-KR" dirty="0" smtClean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90261" y="242088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518015" y="242088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2150028" y="242088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2780420" y="242088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914597" y="2423627"/>
            <a:ext cx="1859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길이가 </a:t>
            </a:r>
            <a:r>
              <a:rPr lang="en-US" altLang="ko-KR" dirty="0" smtClean="0"/>
              <a:t>4</a:t>
            </a:r>
            <a:r>
              <a:rPr lang="ko-KR" altLang="en-US" dirty="0" smtClean="0"/>
              <a:t>인 배열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5536" y="3088269"/>
            <a:ext cx="4081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만약 길이가 </a:t>
            </a:r>
            <a:r>
              <a:rPr lang="en-US" altLang="ko-KR" dirty="0" smtClean="0"/>
              <a:t>6</a:t>
            </a:r>
            <a:r>
              <a:rPr lang="ko-KR" altLang="en-US" dirty="0" smtClean="0"/>
              <a:t>인 배열이 필요하다면</a:t>
            </a:r>
            <a:r>
              <a:rPr lang="en-US" altLang="ko-KR" dirty="0" smtClean="0"/>
              <a:t>??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535343" y="386104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1163097" y="386104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1795110" y="386104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2425502" y="386104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535343" y="494116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1163097" y="494116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1795110" y="494116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25502" y="494116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376113" y="3712890"/>
            <a:ext cx="433003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길이가 </a:t>
            </a:r>
            <a:r>
              <a:rPr lang="en-US" altLang="ko-KR" dirty="0" smtClean="0"/>
              <a:t>4</a:t>
            </a:r>
            <a:r>
              <a:rPr lang="ko-KR" altLang="en-US" dirty="0" smtClean="0"/>
              <a:t>인 배열은 그대로 두고 </a:t>
            </a:r>
            <a:endParaRPr lang="en-US" altLang="ko-KR" dirty="0" smtClean="0"/>
          </a:p>
          <a:p>
            <a:r>
              <a:rPr lang="ko-KR" altLang="en-US" dirty="0" smtClean="0"/>
              <a:t>길이가 </a:t>
            </a:r>
            <a:r>
              <a:rPr lang="en-US" altLang="ko-KR" dirty="0" smtClean="0"/>
              <a:t>6</a:t>
            </a:r>
            <a:r>
              <a:rPr lang="ko-KR" altLang="en-US" dirty="0" smtClean="0"/>
              <a:t>인 배열을 따로 </a:t>
            </a:r>
            <a:r>
              <a:rPr lang="ko-KR" altLang="en-US" dirty="0" smtClean="0">
                <a:solidFill>
                  <a:srgbClr val="FF0000"/>
                </a:solidFill>
              </a:rPr>
              <a:t>할당</a:t>
            </a:r>
            <a:r>
              <a:rPr lang="ko-KR" altLang="en-US" dirty="0" smtClean="0"/>
              <a:t> 후</a:t>
            </a:r>
            <a:endParaRPr lang="en-US" altLang="ko-KR" dirty="0" smtClean="0"/>
          </a:p>
          <a:p>
            <a:r>
              <a:rPr lang="en-US" altLang="ko-KR" dirty="0" smtClean="0">
                <a:solidFill>
                  <a:srgbClr val="FF0000"/>
                </a:solidFill>
              </a:rPr>
              <a:t>(</a:t>
            </a:r>
            <a:r>
              <a:rPr lang="ko-KR" altLang="en-US" dirty="0" smtClean="0">
                <a:solidFill>
                  <a:srgbClr val="FF0000"/>
                </a:solidFill>
              </a:rPr>
              <a:t>길이가 </a:t>
            </a:r>
            <a:r>
              <a:rPr lang="en-US" altLang="ko-KR" dirty="0" smtClean="0">
                <a:solidFill>
                  <a:srgbClr val="FF0000"/>
                </a:solidFill>
              </a:rPr>
              <a:t>6</a:t>
            </a:r>
            <a:r>
              <a:rPr lang="ko-KR" altLang="en-US" dirty="0" smtClean="0">
                <a:solidFill>
                  <a:srgbClr val="FF0000"/>
                </a:solidFill>
              </a:rPr>
              <a:t>인 메모리가 있는지 탐색이 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ko-KR" altLang="en-US" dirty="0" smtClean="0">
                <a:solidFill>
                  <a:srgbClr val="FF0000"/>
                </a:solidFill>
              </a:rPr>
              <a:t>이루어져야 함</a:t>
            </a:r>
            <a:r>
              <a:rPr lang="en-US" altLang="ko-KR" dirty="0" smtClean="0">
                <a:solidFill>
                  <a:srgbClr val="FF0000"/>
                </a:solidFill>
              </a:rPr>
              <a:t>)</a:t>
            </a:r>
            <a:r>
              <a:rPr lang="ko-KR" altLang="en-US" dirty="0" smtClean="0">
                <a:solidFill>
                  <a:srgbClr val="FF0000"/>
                </a:solidFill>
              </a:rPr>
              <a:t> 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ko-KR" altLang="en-US" dirty="0" smtClean="0"/>
              <a:t>데이터의 </a:t>
            </a:r>
            <a:r>
              <a:rPr lang="ko-KR" altLang="en-US" dirty="0" smtClean="0">
                <a:solidFill>
                  <a:srgbClr val="FF0000"/>
                </a:solidFill>
              </a:rPr>
              <a:t>복사</a:t>
            </a:r>
            <a:r>
              <a:rPr lang="ko-KR" altLang="en-US" dirty="0" smtClean="0"/>
              <a:t>가 이루어집니다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 후 길이가 </a:t>
            </a:r>
            <a:r>
              <a:rPr lang="en-US" altLang="ko-KR" dirty="0" smtClean="0"/>
              <a:t>4</a:t>
            </a:r>
            <a:r>
              <a:rPr lang="ko-KR" altLang="en-US" dirty="0" smtClean="0"/>
              <a:t>인 배열은 </a:t>
            </a:r>
            <a:r>
              <a:rPr lang="ko-KR" altLang="en-US" dirty="0" smtClean="0">
                <a:solidFill>
                  <a:srgbClr val="FF0000"/>
                </a:solidFill>
              </a:rPr>
              <a:t>삭제</a:t>
            </a:r>
            <a:r>
              <a:rPr lang="ko-KR" altLang="en-US" dirty="0" smtClean="0"/>
              <a:t>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>
                <a:solidFill>
                  <a:srgbClr val="FF0000"/>
                </a:solidFill>
              </a:rPr>
              <a:t>총 </a:t>
            </a:r>
            <a:r>
              <a:rPr lang="en-US" altLang="ko-KR" dirty="0" smtClean="0">
                <a:solidFill>
                  <a:srgbClr val="FF0000"/>
                </a:solidFill>
              </a:rPr>
              <a:t>3</a:t>
            </a:r>
            <a:r>
              <a:rPr lang="ko-KR" altLang="en-US" dirty="0" smtClean="0">
                <a:solidFill>
                  <a:srgbClr val="FF0000"/>
                </a:solidFill>
              </a:rPr>
              <a:t>번의 작업이 필요함</a:t>
            </a:r>
            <a:r>
              <a:rPr lang="en-US" altLang="ko-KR" dirty="0" smtClean="0">
                <a:solidFill>
                  <a:srgbClr val="FF0000"/>
                </a:solidFill>
              </a:rPr>
              <a:t>!! + </a:t>
            </a:r>
            <a:r>
              <a:rPr lang="ko-KR" altLang="en-US" dirty="0" smtClean="0">
                <a:solidFill>
                  <a:srgbClr val="FF0000"/>
                </a:solidFill>
              </a:rPr>
              <a:t>메모리 탐색</a:t>
            </a:r>
            <a:endParaRPr lang="en-US" altLang="ko-KR" dirty="0" smtClean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477103" y="3088269"/>
            <a:ext cx="4128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 </a:t>
            </a:r>
            <a:r>
              <a:rPr lang="ko-KR" altLang="en-US" sz="2400" dirty="0">
                <a:solidFill>
                  <a:srgbClr val="FF0000"/>
                </a:solidFill>
              </a:rPr>
              <a:t>어마어마한 리소스 낭비</a:t>
            </a:r>
            <a:r>
              <a:rPr lang="en-US" altLang="ko-KR" sz="2400" dirty="0">
                <a:solidFill>
                  <a:srgbClr val="FF0000"/>
                </a:solidFill>
              </a:rPr>
              <a:t>!!!!!!</a:t>
            </a:r>
            <a:endParaRPr lang="ko-KR" altLang="en-US" sz="2400" dirty="0"/>
          </a:p>
        </p:txBody>
      </p:sp>
      <p:sp>
        <p:nvSpPr>
          <p:cNvPr id="21" name="직사각형 20"/>
          <p:cNvSpPr/>
          <p:nvPr/>
        </p:nvSpPr>
        <p:spPr>
          <a:xfrm>
            <a:off x="3063333" y="494116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3693725" y="4941168"/>
            <a:ext cx="611730" cy="36004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23" name="아래쪽 화살표 22"/>
          <p:cNvSpPr/>
          <p:nvPr/>
        </p:nvSpPr>
        <p:spPr>
          <a:xfrm>
            <a:off x="755576" y="4293096"/>
            <a:ext cx="216024" cy="288032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69338" y="461821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복사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25" name="아래쪽 화살표 24"/>
          <p:cNvSpPr/>
          <p:nvPr/>
        </p:nvSpPr>
        <p:spPr>
          <a:xfrm>
            <a:off x="1360950" y="4293096"/>
            <a:ext cx="216024" cy="288032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174712" y="461821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복사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27" name="아래쪽 화살표 26"/>
          <p:cNvSpPr/>
          <p:nvPr/>
        </p:nvSpPr>
        <p:spPr>
          <a:xfrm>
            <a:off x="2009881" y="4293096"/>
            <a:ext cx="216024" cy="288032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1823643" y="461821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복사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29" name="아래쪽 화살표 28"/>
          <p:cNvSpPr/>
          <p:nvPr/>
        </p:nvSpPr>
        <p:spPr>
          <a:xfrm>
            <a:off x="2672408" y="4293096"/>
            <a:ext cx="216024" cy="288032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2486170" y="461821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복사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113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231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Array 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Linked List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11560" y="971436"/>
            <a:ext cx="2321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Linked List</a:t>
            </a:r>
            <a:r>
              <a:rPr lang="ko-KR" altLang="en-US" dirty="0" smtClean="0"/>
              <a:t>의 원리</a:t>
            </a:r>
            <a:endParaRPr lang="ko-KR" altLang="en-US" dirty="0"/>
          </a:p>
        </p:txBody>
      </p:sp>
      <p:grpSp>
        <p:nvGrpSpPr>
          <p:cNvPr id="35" name="그룹 34"/>
          <p:cNvGrpSpPr/>
          <p:nvPr/>
        </p:nvGrpSpPr>
        <p:grpSpPr>
          <a:xfrm>
            <a:off x="611560" y="1980929"/>
            <a:ext cx="1368152" cy="432048"/>
            <a:chOff x="611560" y="1772816"/>
            <a:chExt cx="1368152" cy="432048"/>
          </a:xfrm>
        </p:grpSpPr>
        <p:sp>
          <p:nvSpPr>
            <p:cNvPr id="31" name="모서리가 둥근 직사각형 3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34" name="직선 화살표 연결선 33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/>
          <p:cNvSpPr txBox="1"/>
          <p:nvPr/>
        </p:nvSpPr>
        <p:spPr>
          <a:xfrm>
            <a:off x="395536" y="2718937"/>
            <a:ext cx="4624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만약 길이가 </a:t>
            </a:r>
            <a:r>
              <a:rPr lang="en-US" altLang="ko-KR" dirty="0" smtClean="0"/>
              <a:t>6</a:t>
            </a:r>
            <a:r>
              <a:rPr lang="ko-KR" altLang="en-US" dirty="0" smtClean="0"/>
              <a:t>인 저장 공간이 필요하다면</a:t>
            </a:r>
            <a:r>
              <a:rPr lang="en-US" altLang="ko-KR" dirty="0" smtClean="0"/>
              <a:t>??</a:t>
            </a:r>
            <a:endParaRPr lang="ko-KR" alt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6103450" y="2000807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길이가 </a:t>
            </a:r>
            <a:r>
              <a:rPr lang="en-US" altLang="ko-KR" dirty="0" smtClean="0"/>
              <a:t>4</a:t>
            </a:r>
            <a:r>
              <a:rPr lang="ko-KR" altLang="en-US" dirty="0" smtClean="0"/>
              <a:t>인 </a:t>
            </a:r>
            <a:r>
              <a:rPr lang="ko-KR" altLang="en-US" dirty="0" err="1" smtClean="0"/>
              <a:t>링크드</a:t>
            </a:r>
            <a:r>
              <a:rPr lang="ko-KR" altLang="en-US" dirty="0" smtClean="0"/>
              <a:t> 리스트</a:t>
            </a:r>
            <a:endParaRPr lang="ko-KR" altLang="en-US" dirty="0"/>
          </a:p>
        </p:txBody>
      </p:sp>
      <p:grpSp>
        <p:nvGrpSpPr>
          <p:cNvPr id="72" name="그룹 71"/>
          <p:cNvGrpSpPr/>
          <p:nvPr/>
        </p:nvGrpSpPr>
        <p:grpSpPr>
          <a:xfrm>
            <a:off x="1979712" y="1980929"/>
            <a:ext cx="1368152" cy="432048"/>
            <a:chOff x="611560" y="1772816"/>
            <a:chExt cx="1368152" cy="432048"/>
          </a:xfrm>
        </p:grpSpPr>
        <p:sp>
          <p:nvSpPr>
            <p:cNvPr id="73" name="모서리가 둥근 직사각형 72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모서리가 둥근 직사각형 73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75" name="직선 화살표 연결선 74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그룹 75"/>
          <p:cNvGrpSpPr/>
          <p:nvPr/>
        </p:nvGrpSpPr>
        <p:grpSpPr>
          <a:xfrm>
            <a:off x="3329928" y="1980929"/>
            <a:ext cx="1368152" cy="432048"/>
            <a:chOff x="611560" y="1772816"/>
            <a:chExt cx="1368152" cy="432048"/>
          </a:xfrm>
        </p:grpSpPr>
        <p:sp>
          <p:nvSpPr>
            <p:cNvPr id="77" name="모서리가 둥근 직사각형 76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모서리가 둥근 직사각형 77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79" name="직선 화살표 연결선 78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그룹 79"/>
          <p:cNvGrpSpPr/>
          <p:nvPr/>
        </p:nvGrpSpPr>
        <p:grpSpPr>
          <a:xfrm>
            <a:off x="4705787" y="1980929"/>
            <a:ext cx="1368152" cy="432048"/>
            <a:chOff x="611560" y="1772816"/>
            <a:chExt cx="1368152" cy="432048"/>
          </a:xfrm>
        </p:grpSpPr>
        <p:sp>
          <p:nvSpPr>
            <p:cNvPr id="81" name="모서리가 둥근 직사각형 8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모서리가 둥근 직사각형 81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cxnSp>
          <p:nvCxnSpPr>
            <p:cNvPr id="83" name="직선 화살표 연결선 82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그룹 83"/>
          <p:cNvGrpSpPr/>
          <p:nvPr/>
        </p:nvGrpSpPr>
        <p:grpSpPr>
          <a:xfrm>
            <a:off x="351647" y="3485795"/>
            <a:ext cx="1368152" cy="432048"/>
            <a:chOff x="611560" y="1772816"/>
            <a:chExt cx="1368152" cy="432048"/>
          </a:xfrm>
        </p:grpSpPr>
        <p:sp>
          <p:nvSpPr>
            <p:cNvPr id="85" name="모서리가 둥근 직사각형 84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모서리가 둥근 직사각형 85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87" name="직선 화살표 연결선 86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그룹 87"/>
          <p:cNvGrpSpPr/>
          <p:nvPr/>
        </p:nvGrpSpPr>
        <p:grpSpPr>
          <a:xfrm>
            <a:off x="1719799" y="3485795"/>
            <a:ext cx="1368152" cy="432048"/>
            <a:chOff x="611560" y="1772816"/>
            <a:chExt cx="1368152" cy="432048"/>
          </a:xfrm>
        </p:grpSpPr>
        <p:sp>
          <p:nvSpPr>
            <p:cNvPr id="89" name="모서리가 둥근 직사각형 8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모서리가 둥근 직사각형 89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91" name="직선 화살표 연결선 9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/>
          <p:cNvGrpSpPr/>
          <p:nvPr/>
        </p:nvGrpSpPr>
        <p:grpSpPr>
          <a:xfrm>
            <a:off x="3070015" y="3485795"/>
            <a:ext cx="1368152" cy="432048"/>
            <a:chOff x="611560" y="1772816"/>
            <a:chExt cx="1368152" cy="432048"/>
          </a:xfrm>
        </p:grpSpPr>
        <p:sp>
          <p:nvSpPr>
            <p:cNvPr id="93" name="모서리가 둥근 직사각형 92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모서리가 둥근 직사각형 93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95" name="직선 화살표 연결선 94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그룹 95"/>
          <p:cNvGrpSpPr/>
          <p:nvPr/>
        </p:nvGrpSpPr>
        <p:grpSpPr>
          <a:xfrm>
            <a:off x="4445874" y="3485795"/>
            <a:ext cx="1368152" cy="432048"/>
            <a:chOff x="611560" y="1772816"/>
            <a:chExt cx="1368152" cy="432048"/>
          </a:xfrm>
        </p:grpSpPr>
        <p:sp>
          <p:nvSpPr>
            <p:cNvPr id="97" name="모서리가 둥근 직사각형 96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모서리가 둥근 직사각형 97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cxnSp>
          <p:nvCxnSpPr>
            <p:cNvPr id="99" name="직선 화살표 연결선 98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그룹 103"/>
          <p:cNvGrpSpPr/>
          <p:nvPr/>
        </p:nvGrpSpPr>
        <p:grpSpPr>
          <a:xfrm>
            <a:off x="5814026" y="3485795"/>
            <a:ext cx="1368152" cy="432048"/>
            <a:chOff x="611560" y="1772816"/>
            <a:chExt cx="1368152" cy="432048"/>
          </a:xfrm>
        </p:grpSpPr>
        <p:sp>
          <p:nvSpPr>
            <p:cNvPr id="105" name="모서리가 둥근 직사각형 104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모서리가 둥근 직사각형 105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cxnSp>
          <p:nvCxnSpPr>
            <p:cNvPr id="107" name="직선 화살표 연결선 106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그룹 107"/>
          <p:cNvGrpSpPr/>
          <p:nvPr/>
        </p:nvGrpSpPr>
        <p:grpSpPr>
          <a:xfrm>
            <a:off x="7182990" y="3485795"/>
            <a:ext cx="1368152" cy="432048"/>
            <a:chOff x="611560" y="1772816"/>
            <a:chExt cx="1368152" cy="432048"/>
          </a:xfrm>
        </p:grpSpPr>
        <p:sp>
          <p:nvSpPr>
            <p:cNvPr id="109" name="모서리가 둥근 직사각형 10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모서리가 둥근 직사각형 109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cxnSp>
          <p:nvCxnSpPr>
            <p:cNvPr id="111" name="직선 화살표 연결선 11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" name="TextBox 111"/>
          <p:cNvSpPr txBox="1"/>
          <p:nvPr/>
        </p:nvSpPr>
        <p:spPr>
          <a:xfrm>
            <a:off x="719597" y="4149080"/>
            <a:ext cx="4331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그냥 끝에다가 </a:t>
            </a:r>
            <a:r>
              <a:rPr lang="en-US" altLang="ko-KR" dirty="0" smtClean="0"/>
              <a:t>2 </a:t>
            </a:r>
            <a:r>
              <a:rPr lang="ko-KR" altLang="en-US" dirty="0" smtClean="0"/>
              <a:t>개의 </a:t>
            </a:r>
            <a:r>
              <a:rPr lang="ko-KR" altLang="en-US" dirty="0" err="1" smtClean="0"/>
              <a:t>노드만</a:t>
            </a:r>
            <a:r>
              <a:rPr lang="ko-KR" altLang="en-US" dirty="0" smtClean="0"/>
              <a:t> 붙이면 끝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sp>
        <p:nvSpPr>
          <p:cNvPr id="113" name="TextBox 112"/>
          <p:cNvSpPr txBox="1"/>
          <p:nvPr/>
        </p:nvSpPr>
        <p:spPr>
          <a:xfrm>
            <a:off x="2382765" y="5002450"/>
            <a:ext cx="40382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</a:rPr>
              <a:t>탐색</a:t>
            </a:r>
            <a:r>
              <a:rPr lang="en-US" altLang="ko-KR" sz="2400" dirty="0" smtClean="0">
                <a:solidFill>
                  <a:srgbClr val="FF0000"/>
                </a:solidFill>
              </a:rPr>
              <a:t>, </a:t>
            </a:r>
            <a:r>
              <a:rPr lang="ko-KR" altLang="en-US" sz="2400" dirty="0" smtClean="0">
                <a:solidFill>
                  <a:srgbClr val="FF0000"/>
                </a:solidFill>
              </a:rPr>
              <a:t>할당</a:t>
            </a:r>
            <a:r>
              <a:rPr lang="en-US" altLang="ko-KR" sz="2400" dirty="0" smtClean="0">
                <a:solidFill>
                  <a:srgbClr val="FF0000"/>
                </a:solidFill>
              </a:rPr>
              <a:t>, </a:t>
            </a:r>
            <a:r>
              <a:rPr lang="ko-KR" altLang="en-US" sz="2400" dirty="0" smtClean="0">
                <a:solidFill>
                  <a:srgbClr val="FF0000"/>
                </a:solidFill>
              </a:rPr>
              <a:t>복사</a:t>
            </a:r>
            <a:r>
              <a:rPr lang="en-US" altLang="ko-KR" sz="2400" dirty="0" smtClean="0">
                <a:solidFill>
                  <a:srgbClr val="FF0000"/>
                </a:solidFill>
              </a:rPr>
              <a:t>, </a:t>
            </a:r>
            <a:r>
              <a:rPr lang="ko-KR" altLang="en-US" sz="2400" dirty="0" smtClean="0">
                <a:solidFill>
                  <a:srgbClr val="FF0000"/>
                </a:solidFill>
              </a:rPr>
              <a:t>삭제 등의 </a:t>
            </a:r>
            <a:endParaRPr lang="en-US" altLang="ko-KR" sz="2400" dirty="0" smtClean="0">
              <a:solidFill>
                <a:srgbClr val="FF0000"/>
              </a:solidFill>
            </a:endParaRPr>
          </a:p>
          <a:p>
            <a:r>
              <a:rPr lang="ko-KR" altLang="en-US" sz="2400" dirty="0" smtClean="0">
                <a:solidFill>
                  <a:srgbClr val="FF0000"/>
                </a:solidFill>
              </a:rPr>
              <a:t>리소스 낭비가 전혀 없다</a:t>
            </a:r>
            <a:r>
              <a:rPr lang="en-US" altLang="ko-KR" sz="2400" dirty="0" smtClean="0">
                <a:solidFill>
                  <a:srgbClr val="FF0000"/>
                </a:solidFill>
              </a:rPr>
              <a:t>!!!!!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036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87624" y="1124744"/>
            <a:ext cx="660309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Q. </a:t>
            </a:r>
            <a:r>
              <a:rPr lang="ko-KR" altLang="en-US" dirty="0" smtClean="0"/>
              <a:t>그럼 무조건 </a:t>
            </a:r>
            <a:r>
              <a:rPr lang="en-US" altLang="ko-KR" dirty="0" smtClean="0"/>
              <a:t>Linked List</a:t>
            </a:r>
            <a:r>
              <a:rPr lang="ko-KR" altLang="en-US" dirty="0" smtClean="0"/>
              <a:t>가 좋은 건가요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  <a:p>
            <a:r>
              <a:rPr lang="en-US" altLang="ko-KR" dirty="0" smtClean="0"/>
              <a:t>A. </a:t>
            </a:r>
            <a:r>
              <a:rPr lang="ko-KR" altLang="en-US" dirty="0" smtClean="0"/>
              <a:t>아닙니다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상황에 따라 적절한 자료구조를 사용해야 </a:t>
            </a:r>
            <a:r>
              <a:rPr lang="ko-KR" altLang="en-US" dirty="0" smtClean="0"/>
              <a:t>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smtClean="0"/>
              <a:t>Q. </a:t>
            </a:r>
            <a:r>
              <a:rPr lang="ko-KR" altLang="en-US" dirty="0" smtClean="0"/>
              <a:t>그렇다면 배열이 좋을 때는 언제이지요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  <a:p>
            <a:pPr marL="342900" indent="-342900">
              <a:buAutoNum type="alphaUcPeriod"/>
            </a:pPr>
            <a:r>
              <a:rPr lang="ko-KR" altLang="en-US" dirty="0" smtClean="0"/>
              <a:t>배열을 만들면 유관 데이터를 메모리에 순차적으로 </a:t>
            </a:r>
            <a:r>
              <a:rPr lang="ko-KR" altLang="en-US" dirty="0" smtClean="0"/>
              <a:t>쭉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나열할 수 있습니다</a:t>
            </a:r>
            <a:r>
              <a:rPr lang="en-US" altLang="ko-KR" dirty="0" smtClean="0"/>
              <a:t>.  </a:t>
            </a:r>
            <a:r>
              <a:rPr lang="ko-KR" altLang="en-US" dirty="0" smtClean="0"/>
              <a:t>이렇게 되면 </a:t>
            </a:r>
            <a:r>
              <a:rPr lang="en-US" altLang="ko-KR" dirty="0" smtClean="0"/>
              <a:t>Cache hit</a:t>
            </a:r>
            <a:r>
              <a:rPr lang="ko-KR" altLang="en-US" dirty="0" smtClean="0"/>
              <a:t>의 가능성이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커져서 성능에 큰 도움이 됩니다</a:t>
            </a:r>
            <a:r>
              <a:rPr lang="en-US" altLang="ko-KR" dirty="0" smtClean="0"/>
              <a:t>. </a:t>
            </a:r>
            <a:endParaRPr lang="en-US" altLang="ko-KR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395536" y="332656"/>
            <a:ext cx="2231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Array 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Linked List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222" y="4437112"/>
            <a:ext cx="6907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이번 시간에 </a:t>
            </a:r>
            <a:r>
              <a:rPr lang="en-US" altLang="ko-KR" dirty="0" smtClean="0"/>
              <a:t>Cache hit</a:t>
            </a:r>
            <a:r>
              <a:rPr lang="ko-KR" altLang="en-US" dirty="0" smtClean="0"/>
              <a:t>가 뭔지에 대해서까지 다룰 수는 없어요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각 자료구조마다 장단점이 있다는 점만 알아주셨으면 좋겠습니다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0113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106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67544" y="980728"/>
            <a:ext cx="5203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이번</a:t>
            </a:r>
            <a:r>
              <a:rPr lang="en-US" altLang="ko-KR" dirty="0"/>
              <a:t> </a:t>
            </a:r>
            <a:r>
              <a:rPr lang="ko-KR" altLang="en-US" dirty="0" smtClean="0"/>
              <a:t>시간에 다뤄볼 자료구조는 </a:t>
            </a:r>
            <a:endParaRPr lang="en-US" altLang="ko-KR" dirty="0" smtClean="0"/>
          </a:p>
          <a:p>
            <a:r>
              <a:rPr lang="en-US" altLang="ko-KR" dirty="0" smtClean="0"/>
              <a:t>Linked List </a:t>
            </a:r>
            <a:r>
              <a:rPr lang="ko-KR" altLang="en-US" dirty="0" smtClean="0"/>
              <a:t>중에서도 </a:t>
            </a:r>
            <a:r>
              <a:rPr lang="en-US" altLang="ko-KR" dirty="0" smtClean="0"/>
              <a:t>Dummy Linked List </a:t>
            </a:r>
            <a:r>
              <a:rPr lang="ko-KR" altLang="en-US" dirty="0" smtClean="0"/>
              <a:t>입니다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2267744" y="2874322"/>
            <a:ext cx="3676225" cy="1384781"/>
            <a:chOff x="611560" y="1772816"/>
            <a:chExt cx="1368152" cy="432048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모서리가 둥근 직사각형 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dirty="0" smtClean="0"/>
                <a:t>data</a:t>
              </a:r>
              <a:endParaRPr lang="ko-KR" altLang="en-US" sz="3200" dirty="0"/>
            </a:p>
          </p:txBody>
        </p:sp>
        <p:cxnSp>
          <p:nvCxnSpPr>
            <p:cNvPr id="8" name="직선 화살표 연결선 7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755576" y="1904058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err="1" smtClean="0"/>
              <a:t>노드란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46037" y="4392372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저장하고 싶은 데이터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03810" y="4328477"/>
            <a:ext cx="2969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다음 </a:t>
            </a:r>
            <a:r>
              <a:rPr lang="ko-KR" altLang="en-US" dirty="0" err="1" smtClean="0">
                <a:solidFill>
                  <a:srgbClr val="FF0000"/>
                </a:solidFill>
              </a:rPr>
              <a:t>노드를</a:t>
            </a:r>
            <a:r>
              <a:rPr lang="ko-KR" altLang="en-US" dirty="0" smtClean="0">
                <a:solidFill>
                  <a:srgbClr val="FF0000"/>
                </a:solidFill>
              </a:rPr>
              <a:t> 가리키는 참조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170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106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endParaRPr lang="en-US" altLang="ko-KR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656538" y="2060848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더</a:t>
            </a:r>
            <a:r>
              <a:rPr lang="ko-KR" altLang="en-US" dirty="0"/>
              <a:t>미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grpSp>
        <p:nvGrpSpPr>
          <p:cNvPr id="12" name="그룹 11"/>
          <p:cNvGrpSpPr/>
          <p:nvPr/>
        </p:nvGrpSpPr>
        <p:grpSpPr>
          <a:xfrm>
            <a:off x="968475" y="3986480"/>
            <a:ext cx="1800200" cy="432048"/>
            <a:chOff x="179512" y="1772816"/>
            <a:chExt cx="1800200" cy="432048"/>
          </a:xfrm>
        </p:grpSpPr>
        <p:sp>
          <p:nvSpPr>
            <p:cNvPr id="13" name="모서리가 둥근 직사각형 12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15" name="직선 화살표 연결선 14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2777017" y="3986480"/>
            <a:ext cx="1314767" cy="432048"/>
            <a:chOff x="611560" y="1772816"/>
            <a:chExt cx="1368152" cy="432048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19" name="직선 화살표 연결선 18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19"/>
          <p:cNvGrpSpPr/>
          <p:nvPr/>
        </p:nvGrpSpPr>
        <p:grpSpPr>
          <a:xfrm>
            <a:off x="4131804" y="3986480"/>
            <a:ext cx="1314767" cy="432048"/>
            <a:chOff x="611560" y="1772816"/>
            <a:chExt cx="1368152" cy="432048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23" name="직선 화살표 연결선 22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/>
          <p:cNvGrpSpPr/>
          <p:nvPr/>
        </p:nvGrpSpPr>
        <p:grpSpPr>
          <a:xfrm>
            <a:off x="5499956" y="3986480"/>
            <a:ext cx="1314767" cy="432048"/>
            <a:chOff x="611560" y="1772816"/>
            <a:chExt cx="1368152" cy="432048"/>
          </a:xfrm>
        </p:grpSpPr>
        <p:sp>
          <p:nvSpPr>
            <p:cNvPr id="25" name="모서리가 둥근 직사각형 24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27" name="직선 화살표 연결선 26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/>
          <p:cNvGrpSpPr/>
          <p:nvPr/>
        </p:nvGrpSpPr>
        <p:grpSpPr>
          <a:xfrm>
            <a:off x="6814723" y="3986480"/>
            <a:ext cx="1115381" cy="432048"/>
            <a:chOff x="611560" y="1772816"/>
            <a:chExt cx="1160670" cy="432048"/>
          </a:xfrm>
        </p:grpSpPr>
        <p:sp>
          <p:nvSpPr>
            <p:cNvPr id="30" name="모서리가 둥근 직사각형 29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모서리가 둥근 직사각형 3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841810" y="2762344"/>
            <a:ext cx="753924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더미란 실제 데이터를 담고 있는 </a:t>
            </a:r>
            <a:r>
              <a:rPr lang="ko-KR" altLang="en-US" dirty="0" err="1" smtClean="0"/>
              <a:t>노드가</a:t>
            </a:r>
            <a:r>
              <a:rPr lang="ko-KR" altLang="en-US" dirty="0" smtClean="0"/>
              <a:t> 아니라</a:t>
            </a:r>
            <a:endParaRPr lang="en-US" altLang="ko-KR" dirty="0" smtClean="0"/>
          </a:p>
          <a:p>
            <a:r>
              <a:rPr lang="ko-KR" altLang="en-US" sz="2400" dirty="0" smtClean="0"/>
              <a:t>구현의 편의를 위해 맨 앞에 두는 무의미한 </a:t>
            </a:r>
            <a:r>
              <a:rPr lang="ko-KR" altLang="en-US" sz="2400" dirty="0" err="1" smtClean="0"/>
              <a:t>노드</a:t>
            </a:r>
            <a:r>
              <a:rPr lang="ko-KR" altLang="en-US" dirty="0" err="1" smtClean="0"/>
              <a:t>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3545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grpSp>
        <p:nvGrpSpPr>
          <p:cNvPr id="28" name="그룹 27"/>
          <p:cNvGrpSpPr/>
          <p:nvPr/>
        </p:nvGrpSpPr>
        <p:grpSpPr>
          <a:xfrm>
            <a:off x="1109034" y="2690258"/>
            <a:ext cx="1800200" cy="432048"/>
            <a:chOff x="179512" y="1772816"/>
            <a:chExt cx="1800200" cy="432048"/>
          </a:xfrm>
        </p:grpSpPr>
        <p:sp>
          <p:nvSpPr>
            <p:cNvPr id="32" name="모서리가 둥근 직사각형 31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모서리가 둥근 직사각형 33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35" name="직선 화살표 연결선 34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/>
          <p:cNvGrpSpPr/>
          <p:nvPr/>
        </p:nvGrpSpPr>
        <p:grpSpPr>
          <a:xfrm>
            <a:off x="2917576" y="2690258"/>
            <a:ext cx="1314767" cy="432048"/>
            <a:chOff x="611560" y="1772816"/>
            <a:chExt cx="1368152" cy="432048"/>
          </a:xfrm>
        </p:grpSpPr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39" name="직선 화살표 연결선 38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/>
          <p:cNvGrpSpPr/>
          <p:nvPr/>
        </p:nvGrpSpPr>
        <p:grpSpPr>
          <a:xfrm>
            <a:off x="4272363" y="2690258"/>
            <a:ext cx="1314767" cy="432048"/>
            <a:chOff x="611560" y="1772816"/>
            <a:chExt cx="1368152" cy="432048"/>
          </a:xfrm>
        </p:grpSpPr>
        <p:sp>
          <p:nvSpPr>
            <p:cNvPr id="41" name="모서리가 둥근 직사각형 4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모서리가 둥근 직사각형 41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43" name="직선 화살표 연결선 42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그룹 43"/>
          <p:cNvGrpSpPr/>
          <p:nvPr/>
        </p:nvGrpSpPr>
        <p:grpSpPr>
          <a:xfrm>
            <a:off x="5640515" y="2690258"/>
            <a:ext cx="1314767" cy="432048"/>
            <a:chOff x="611560" y="1772816"/>
            <a:chExt cx="1368152" cy="432048"/>
          </a:xfrm>
        </p:grpSpPr>
        <p:sp>
          <p:nvSpPr>
            <p:cNvPr id="45" name="모서리가 둥근 직사각형 44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47" name="직선 화살표 연결선 46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그룹 47"/>
          <p:cNvGrpSpPr/>
          <p:nvPr/>
        </p:nvGrpSpPr>
        <p:grpSpPr>
          <a:xfrm>
            <a:off x="6955282" y="2690258"/>
            <a:ext cx="1115381" cy="432048"/>
            <a:chOff x="611560" y="1772816"/>
            <a:chExt cx="1160670" cy="432048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1513089" y="1838133"/>
            <a:ext cx="700833" cy="780117"/>
            <a:chOff x="1513089" y="1838133"/>
            <a:chExt cx="700833" cy="780117"/>
          </a:xfrm>
        </p:grpSpPr>
        <p:sp>
          <p:nvSpPr>
            <p:cNvPr id="2" name="아래쪽 화살표 1"/>
            <p:cNvSpPr/>
            <p:nvPr/>
          </p:nvSpPr>
          <p:spPr>
            <a:xfrm>
              <a:off x="1721102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513089" y="183813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head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5878409" y="1838133"/>
            <a:ext cx="497252" cy="780117"/>
            <a:chOff x="5878409" y="1838133"/>
            <a:chExt cx="497252" cy="780117"/>
          </a:xfrm>
        </p:grpSpPr>
        <p:sp>
          <p:nvSpPr>
            <p:cNvPr id="51" name="아래쪽 화살표 50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5878409" y="183813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tail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4471355" y="1838133"/>
            <a:ext cx="923586" cy="780117"/>
            <a:chOff x="4471355" y="1838133"/>
            <a:chExt cx="923586" cy="780117"/>
          </a:xfrm>
        </p:grpSpPr>
        <p:sp>
          <p:nvSpPr>
            <p:cNvPr id="53" name="아래쪽 화살표 52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3032395" y="1838133"/>
            <a:ext cx="859466" cy="780117"/>
            <a:chOff x="3032395" y="1838133"/>
            <a:chExt cx="859466" cy="780117"/>
          </a:xfrm>
        </p:grpSpPr>
        <p:sp>
          <p:nvSpPr>
            <p:cNvPr id="55" name="아래쪽 화살표 54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1117095" y="1610138"/>
            <a:ext cx="13869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맨 앞을 가리킴</a:t>
            </a:r>
            <a:endParaRPr lang="ko-KR" altLang="en-US" sz="1400" dirty="0"/>
          </a:p>
        </p:txBody>
      </p:sp>
      <p:sp>
        <p:nvSpPr>
          <p:cNvPr id="57" name="TextBox 56"/>
          <p:cNvSpPr txBox="1"/>
          <p:nvPr/>
        </p:nvSpPr>
        <p:spPr>
          <a:xfrm>
            <a:off x="5608978" y="1610138"/>
            <a:ext cx="1426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맨 뒤를 가리킴</a:t>
            </a:r>
            <a:endParaRPr lang="ko-KR" altLang="en-US" sz="1400" dirty="0"/>
          </a:p>
        </p:txBody>
      </p:sp>
      <p:sp>
        <p:nvSpPr>
          <p:cNvPr id="58" name="TextBox 57"/>
          <p:cNvSpPr txBox="1"/>
          <p:nvPr/>
        </p:nvSpPr>
        <p:spPr>
          <a:xfrm>
            <a:off x="4080712" y="1610138"/>
            <a:ext cx="13869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현재 탐색 위치</a:t>
            </a:r>
            <a:endParaRPr lang="ko-KR" altLang="en-US" sz="1400" dirty="0"/>
          </a:p>
        </p:txBody>
      </p:sp>
      <p:sp>
        <p:nvSpPr>
          <p:cNvPr id="59" name="TextBox 58"/>
          <p:cNvSpPr txBox="1"/>
          <p:nvPr/>
        </p:nvSpPr>
        <p:spPr>
          <a:xfrm>
            <a:off x="2756807" y="1628799"/>
            <a:ext cx="1207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현재 위치 전</a:t>
            </a:r>
            <a:endParaRPr lang="ko-KR" alt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1206805" y="3573016"/>
            <a:ext cx="583525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실제로 </a:t>
            </a:r>
            <a:r>
              <a:rPr lang="ko-KR" altLang="en-US" dirty="0" err="1" smtClean="0"/>
              <a:t>링크드</a:t>
            </a:r>
            <a:r>
              <a:rPr lang="ko-KR" altLang="en-US" dirty="0" smtClean="0"/>
              <a:t> 리스트 클래스 내에는 </a:t>
            </a:r>
            <a:r>
              <a:rPr lang="ko-KR" altLang="en-US" dirty="0" err="1" smtClean="0"/>
              <a:t>노드를</a:t>
            </a:r>
            <a:r>
              <a:rPr lang="ko-KR" altLang="en-US" dirty="0" smtClean="0"/>
              <a:t> 가리키는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1. 4</a:t>
            </a:r>
            <a:r>
              <a:rPr lang="ko-KR" altLang="en-US" dirty="0" smtClean="0"/>
              <a:t>개의 참조</a:t>
            </a:r>
            <a:r>
              <a:rPr lang="en-US" altLang="ko-KR" dirty="0" smtClean="0"/>
              <a:t>(C</a:t>
            </a:r>
            <a:r>
              <a:rPr lang="ko-KR" altLang="en-US" dirty="0" smtClean="0"/>
              <a:t>에서는 포인터</a:t>
            </a:r>
            <a:r>
              <a:rPr lang="en-US" altLang="ko-KR" dirty="0" smtClean="0"/>
              <a:t>)</a:t>
            </a:r>
            <a:r>
              <a:rPr lang="ko-KR" altLang="en-US" dirty="0" smtClean="0"/>
              <a:t>와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데이터의 개수를 </a:t>
            </a:r>
            <a:r>
              <a:rPr lang="ko-KR" altLang="en-US" dirty="0" err="1" smtClean="0"/>
              <a:t>담고있는</a:t>
            </a:r>
            <a:r>
              <a:rPr lang="ko-KR" altLang="en-US" dirty="0" smtClean="0"/>
              <a:t> 데이터 개수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만 존재함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1917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grpSp>
        <p:nvGrpSpPr>
          <p:cNvPr id="64" name="그룹 63"/>
          <p:cNvGrpSpPr/>
          <p:nvPr/>
        </p:nvGrpSpPr>
        <p:grpSpPr>
          <a:xfrm>
            <a:off x="899592" y="1268760"/>
            <a:ext cx="1314767" cy="432048"/>
            <a:chOff x="611560" y="1772816"/>
            <a:chExt cx="1368152" cy="432048"/>
          </a:xfrm>
        </p:grpSpPr>
        <p:sp>
          <p:nvSpPr>
            <p:cNvPr id="65" name="모서리가 둥근 직사각형 64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모서리가 둥근 직사각형 65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data</a:t>
              </a:r>
              <a:endParaRPr lang="ko-KR" altLang="en-US" dirty="0"/>
            </a:p>
          </p:txBody>
        </p:sp>
        <p:cxnSp>
          <p:nvCxnSpPr>
            <p:cNvPr id="67" name="직선 화살표 연결선 66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09" t="18500" r="34610" b="36111"/>
          <a:stretch/>
        </p:blipFill>
        <p:spPr bwMode="auto">
          <a:xfrm>
            <a:off x="918642" y="2636912"/>
            <a:ext cx="5581651" cy="3112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929679" y="2078292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노드를</a:t>
            </a:r>
            <a:r>
              <a:rPr lang="ko-KR" altLang="en-US" dirty="0" smtClean="0"/>
              <a:t> 구현한 클래스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547664" y="3717032"/>
            <a:ext cx="1080120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1582845" y="4069354"/>
            <a:ext cx="1781041" cy="2851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8430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grpSp>
        <p:nvGrpSpPr>
          <p:cNvPr id="28" name="그룹 27"/>
          <p:cNvGrpSpPr/>
          <p:nvPr/>
        </p:nvGrpSpPr>
        <p:grpSpPr>
          <a:xfrm>
            <a:off x="411046" y="1424579"/>
            <a:ext cx="1800200" cy="432048"/>
            <a:chOff x="179512" y="1772816"/>
            <a:chExt cx="1800200" cy="432048"/>
          </a:xfrm>
        </p:grpSpPr>
        <p:sp>
          <p:nvSpPr>
            <p:cNvPr id="32" name="모서리가 둥근 직사각형 31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모서리가 둥근 직사각형 33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35" name="직선 화살표 연결선 34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/>
          <p:cNvGrpSpPr/>
          <p:nvPr/>
        </p:nvGrpSpPr>
        <p:grpSpPr>
          <a:xfrm>
            <a:off x="2219588" y="1424579"/>
            <a:ext cx="1314767" cy="432048"/>
            <a:chOff x="611560" y="1772816"/>
            <a:chExt cx="1368152" cy="432048"/>
          </a:xfrm>
        </p:grpSpPr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39" name="직선 화살표 연결선 38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/>
          <p:cNvGrpSpPr/>
          <p:nvPr/>
        </p:nvGrpSpPr>
        <p:grpSpPr>
          <a:xfrm>
            <a:off x="3574375" y="1424579"/>
            <a:ext cx="1314767" cy="432048"/>
            <a:chOff x="611560" y="1772816"/>
            <a:chExt cx="1368152" cy="432048"/>
          </a:xfrm>
        </p:grpSpPr>
        <p:sp>
          <p:nvSpPr>
            <p:cNvPr id="41" name="모서리가 둥근 직사각형 4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모서리가 둥근 직사각형 41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43" name="직선 화살표 연결선 42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그룹 43"/>
          <p:cNvGrpSpPr/>
          <p:nvPr/>
        </p:nvGrpSpPr>
        <p:grpSpPr>
          <a:xfrm>
            <a:off x="4942527" y="1424579"/>
            <a:ext cx="1314767" cy="432048"/>
            <a:chOff x="611560" y="1772816"/>
            <a:chExt cx="1368152" cy="432048"/>
          </a:xfrm>
        </p:grpSpPr>
        <p:sp>
          <p:nvSpPr>
            <p:cNvPr id="45" name="모서리가 둥근 직사각형 44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47" name="직선 화살표 연결선 46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그룹 47"/>
          <p:cNvGrpSpPr/>
          <p:nvPr/>
        </p:nvGrpSpPr>
        <p:grpSpPr>
          <a:xfrm>
            <a:off x="6257294" y="1424579"/>
            <a:ext cx="1115381" cy="432048"/>
            <a:chOff x="611560" y="1772816"/>
            <a:chExt cx="1160670" cy="432048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sp>
        <p:nvSpPr>
          <p:cNvPr id="2" name="아래쪽 화살표 1"/>
          <p:cNvSpPr/>
          <p:nvPr/>
        </p:nvSpPr>
        <p:spPr>
          <a:xfrm>
            <a:off x="1023114" y="1233240"/>
            <a:ext cx="301370" cy="216024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823382" y="865676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head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1" name="아래쪽 화살표 50"/>
          <p:cNvSpPr/>
          <p:nvPr/>
        </p:nvSpPr>
        <p:spPr>
          <a:xfrm>
            <a:off x="5299612" y="1233239"/>
            <a:ext cx="301370" cy="24584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/>
          <p:cNvSpPr txBox="1"/>
          <p:nvPr/>
        </p:nvSpPr>
        <p:spPr>
          <a:xfrm>
            <a:off x="5143070" y="939201"/>
            <a:ext cx="497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tail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3" name="아래쪽 화살표 52"/>
          <p:cNvSpPr/>
          <p:nvPr/>
        </p:nvSpPr>
        <p:spPr>
          <a:xfrm>
            <a:off x="3961323" y="1235008"/>
            <a:ext cx="301370" cy="214256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/>
          <p:cNvSpPr txBox="1"/>
          <p:nvPr/>
        </p:nvSpPr>
        <p:spPr>
          <a:xfrm>
            <a:off x="3757961" y="920523"/>
            <a:ext cx="923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current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5" name="아래쪽 화살표 54"/>
          <p:cNvSpPr/>
          <p:nvPr/>
        </p:nvSpPr>
        <p:spPr>
          <a:xfrm>
            <a:off x="2542420" y="1233240"/>
            <a:ext cx="301370" cy="216024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/>
          <p:cNvSpPr txBox="1"/>
          <p:nvPr/>
        </p:nvSpPr>
        <p:spPr>
          <a:xfrm>
            <a:off x="2334407" y="920523"/>
            <a:ext cx="859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before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1798" y="1856627"/>
            <a:ext cx="4464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1. 4</a:t>
            </a:r>
            <a:r>
              <a:rPr lang="ko-KR" altLang="en-US" dirty="0" smtClean="0"/>
              <a:t>개의 참조</a:t>
            </a:r>
            <a:r>
              <a:rPr lang="en-US" altLang="ko-KR" dirty="0" smtClean="0"/>
              <a:t>(C</a:t>
            </a:r>
            <a:r>
              <a:rPr lang="ko-KR" altLang="en-US" dirty="0" smtClean="0"/>
              <a:t>에서는 포인터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데이터의 개수를 </a:t>
            </a:r>
            <a:r>
              <a:rPr lang="ko-KR" altLang="en-US" dirty="0" err="1" smtClean="0"/>
              <a:t>담고있는</a:t>
            </a:r>
            <a:r>
              <a:rPr lang="ko-KR" altLang="en-US" dirty="0" smtClean="0"/>
              <a:t> 데이터 개수</a:t>
            </a:r>
            <a:endParaRPr lang="en-US" altLang="ko-KR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5" t="36497" r="53737" b="29028"/>
          <a:stretch/>
        </p:blipFill>
        <p:spPr bwMode="auto">
          <a:xfrm>
            <a:off x="945861" y="3068960"/>
            <a:ext cx="3636558" cy="2364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45861" y="270892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 변수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4102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초기화</a:t>
            </a:r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4" t="25833" r="41758" b="45417"/>
          <a:stretch/>
        </p:blipFill>
        <p:spPr bwMode="auto">
          <a:xfrm>
            <a:off x="771598" y="1652923"/>
            <a:ext cx="5091112" cy="197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1315966" y="2517020"/>
            <a:ext cx="312804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0" name="그룹 59"/>
          <p:cNvGrpSpPr/>
          <p:nvPr/>
        </p:nvGrpSpPr>
        <p:grpSpPr>
          <a:xfrm>
            <a:off x="1807126" y="5022710"/>
            <a:ext cx="1800200" cy="432048"/>
            <a:chOff x="179512" y="1772816"/>
            <a:chExt cx="1800200" cy="432048"/>
          </a:xfrm>
        </p:grpSpPr>
        <p:sp>
          <p:nvSpPr>
            <p:cNvPr id="61" name="모서리가 둥근 직사각형 6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모서리가 둥근 직사각형 61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63" name="직선 화살표 연결선 62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그룹 63"/>
          <p:cNvGrpSpPr/>
          <p:nvPr/>
        </p:nvGrpSpPr>
        <p:grpSpPr>
          <a:xfrm>
            <a:off x="1795595" y="4224134"/>
            <a:ext cx="700833" cy="780117"/>
            <a:chOff x="1513089" y="1838133"/>
            <a:chExt cx="700833" cy="780117"/>
          </a:xfrm>
        </p:grpSpPr>
        <p:sp>
          <p:nvSpPr>
            <p:cNvPr id="65" name="아래쪽 화살표 64"/>
            <p:cNvSpPr/>
            <p:nvPr/>
          </p:nvSpPr>
          <p:spPr>
            <a:xfrm>
              <a:off x="1721102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513089" y="183813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head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2631360" y="4203407"/>
            <a:ext cx="497252" cy="780117"/>
            <a:chOff x="5878409" y="1838133"/>
            <a:chExt cx="497252" cy="780117"/>
          </a:xfrm>
        </p:grpSpPr>
        <p:sp>
          <p:nvSpPr>
            <p:cNvPr id="68" name="아래쪽 화살표 67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5878409" y="183813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tail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3607326" y="5025342"/>
            <a:ext cx="1115381" cy="432048"/>
            <a:chOff x="611560" y="1772816"/>
            <a:chExt cx="1160670" cy="432048"/>
          </a:xfrm>
        </p:grpSpPr>
        <p:sp>
          <p:nvSpPr>
            <p:cNvPr id="71" name="모서리가 둥근 직사각형 7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모서리가 둥근 직사각형 71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82140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59632" y="1196752"/>
            <a:ext cx="5979522" cy="40010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앞으로 정확히 </a:t>
            </a:r>
            <a:r>
              <a:rPr lang="en-US" altLang="ko-KR" dirty="0" smtClean="0"/>
              <a:t>1</a:t>
            </a:r>
            <a:r>
              <a:rPr lang="ko-KR" altLang="en-US" dirty="0" smtClean="0"/>
              <a:t>시간 후</a:t>
            </a:r>
            <a:r>
              <a:rPr lang="en-US" altLang="ko-KR" dirty="0" smtClean="0"/>
              <a:t>,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여러분은 </a:t>
            </a:r>
            <a:r>
              <a:rPr lang="en-US" altLang="ko-KR" sz="3600" dirty="0" smtClean="0">
                <a:solidFill>
                  <a:srgbClr val="FF0000"/>
                </a:solidFill>
              </a:rPr>
              <a:t>“</a:t>
            </a:r>
            <a:r>
              <a:rPr lang="ko-KR" altLang="en-US" sz="3600" dirty="0" smtClean="0">
                <a:solidFill>
                  <a:srgbClr val="FF0000"/>
                </a:solidFill>
              </a:rPr>
              <a:t>아</a:t>
            </a:r>
            <a:r>
              <a:rPr lang="en-US" altLang="ko-KR" sz="3600" dirty="0" smtClean="0">
                <a:solidFill>
                  <a:srgbClr val="FF0000"/>
                </a:solidFill>
              </a:rPr>
              <a:t>….</a:t>
            </a:r>
            <a:r>
              <a:rPr lang="ko-KR" altLang="en-US" sz="3600" dirty="0" smtClean="0">
                <a:solidFill>
                  <a:srgbClr val="FF0000"/>
                </a:solidFill>
              </a:rPr>
              <a:t>듣지 말걸</a:t>
            </a:r>
            <a:r>
              <a:rPr lang="en-US" altLang="ko-KR" sz="3600" dirty="0" smtClean="0">
                <a:solidFill>
                  <a:srgbClr val="FF0000"/>
                </a:solidFill>
              </a:rPr>
              <a:t>…. ”</a:t>
            </a:r>
          </a:p>
          <a:p>
            <a:endParaRPr lang="en-US" altLang="ko-KR" sz="3600" dirty="0">
              <a:solidFill>
                <a:srgbClr val="FF0000"/>
              </a:solidFill>
            </a:endParaRPr>
          </a:p>
          <a:p>
            <a:endParaRPr lang="en-US" altLang="ko-KR" sz="3600" dirty="0" smtClean="0">
              <a:solidFill>
                <a:srgbClr val="FF0000"/>
              </a:solidFill>
            </a:endParaRPr>
          </a:p>
          <a:p>
            <a:r>
              <a:rPr lang="ko-KR" altLang="en-US" dirty="0" smtClean="0"/>
              <a:t>저는 </a:t>
            </a:r>
            <a:r>
              <a:rPr lang="en-US" altLang="ko-KR" sz="3600" dirty="0" smtClean="0">
                <a:solidFill>
                  <a:srgbClr val="FF0000"/>
                </a:solidFill>
              </a:rPr>
              <a:t>“</a:t>
            </a:r>
            <a:r>
              <a:rPr lang="ko-KR" altLang="en-US" sz="3600" dirty="0" smtClean="0">
                <a:solidFill>
                  <a:srgbClr val="FF0000"/>
                </a:solidFill>
              </a:rPr>
              <a:t>아</a:t>
            </a:r>
            <a:r>
              <a:rPr lang="en-US" altLang="ko-KR" sz="3600" dirty="0" smtClean="0">
                <a:solidFill>
                  <a:srgbClr val="FF0000"/>
                </a:solidFill>
              </a:rPr>
              <a:t>… </a:t>
            </a:r>
            <a:r>
              <a:rPr lang="ko-KR" altLang="en-US" sz="3600" dirty="0" smtClean="0">
                <a:solidFill>
                  <a:srgbClr val="FF0000"/>
                </a:solidFill>
              </a:rPr>
              <a:t>안 한다고 할걸</a:t>
            </a:r>
            <a:r>
              <a:rPr lang="en-US" altLang="ko-KR" sz="3600" dirty="0" smtClean="0">
                <a:solidFill>
                  <a:srgbClr val="FF0000"/>
                </a:solidFill>
              </a:rPr>
              <a:t>…….”</a:t>
            </a:r>
          </a:p>
          <a:p>
            <a:endParaRPr lang="en-US" altLang="ko-KR" sz="3600" dirty="0">
              <a:solidFill>
                <a:srgbClr val="FF0000"/>
              </a:solidFill>
            </a:endParaRPr>
          </a:p>
          <a:p>
            <a:r>
              <a:rPr lang="ko-KR" altLang="en-US" sz="2000" dirty="0" smtClean="0"/>
              <a:t>이라고 마음 속으로 말할 겁니다</a:t>
            </a:r>
            <a:r>
              <a:rPr lang="en-US" altLang="ko-KR" sz="2000" dirty="0" smtClean="0"/>
              <a:t>.</a:t>
            </a:r>
            <a:endParaRPr lang="ko-KR" alt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2267744" y="5322667"/>
            <a:ext cx="4767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FF0000"/>
                </a:solidFill>
              </a:rPr>
              <a:t>자료구조는 어려워요</a:t>
            </a:r>
            <a:r>
              <a:rPr lang="en-US" altLang="ko-KR" sz="3600" dirty="0" smtClean="0">
                <a:solidFill>
                  <a:srgbClr val="FF0000"/>
                </a:solidFill>
              </a:rPr>
              <a:t>!!</a:t>
            </a:r>
            <a:endParaRPr lang="ko-KR" alt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573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31" t="31111" r="39219" b="24861"/>
          <a:stretch/>
        </p:blipFill>
        <p:spPr bwMode="auto">
          <a:xfrm>
            <a:off x="478431" y="1740418"/>
            <a:ext cx="4559236" cy="2580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2799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Add() : data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Insert 1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005219" y="2430602"/>
            <a:ext cx="403244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0" name="그룹 59"/>
          <p:cNvGrpSpPr/>
          <p:nvPr/>
        </p:nvGrpSpPr>
        <p:grpSpPr>
          <a:xfrm>
            <a:off x="822145" y="5609525"/>
            <a:ext cx="1800200" cy="432048"/>
            <a:chOff x="179512" y="1772816"/>
            <a:chExt cx="1800200" cy="432048"/>
          </a:xfrm>
        </p:grpSpPr>
        <p:sp>
          <p:nvSpPr>
            <p:cNvPr id="61" name="모서리가 둥근 직사각형 6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모서리가 둥근 직사각형 61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63" name="직선 화살표 연결선 62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그룹 63"/>
          <p:cNvGrpSpPr/>
          <p:nvPr/>
        </p:nvGrpSpPr>
        <p:grpSpPr>
          <a:xfrm>
            <a:off x="810614" y="4810949"/>
            <a:ext cx="700833" cy="780117"/>
            <a:chOff x="1513089" y="1838133"/>
            <a:chExt cx="700833" cy="780117"/>
          </a:xfrm>
        </p:grpSpPr>
        <p:sp>
          <p:nvSpPr>
            <p:cNvPr id="65" name="아래쪽 화살표 64"/>
            <p:cNvSpPr/>
            <p:nvPr/>
          </p:nvSpPr>
          <p:spPr>
            <a:xfrm>
              <a:off x="1721102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513089" y="183813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head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2785105" y="4804291"/>
            <a:ext cx="497252" cy="780117"/>
            <a:chOff x="5878409" y="1838133"/>
            <a:chExt cx="497252" cy="780117"/>
          </a:xfrm>
        </p:grpSpPr>
        <p:sp>
          <p:nvSpPr>
            <p:cNvPr id="68" name="아래쪽 화살표 67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5878409" y="183813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tail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744588" y="4321271"/>
            <a:ext cx="1314767" cy="432048"/>
            <a:chOff x="611560" y="1772816"/>
            <a:chExt cx="1368152" cy="432048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cxnSp>
          <p:nvCxnSpPr>
            <p:cNvPr id="21" name="직선 화살표 연결선 2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그룹 22"/>
          <p:cNvGrpSpPr/>
          <p:nvPr/>
        </p:nvGrpSpPr>
        <p:grpSpPr>
          <a:xfrm>
            <a:off x="5557744" y="3564367"/>
            <a:ext cx="1188146" cy="739710"/>
            <a:chOff x="5572161" y="1878540"/>
            <a:chExt cx="1188146" cy="739710"/>
          </a:xfrm>
        </p:grpSpPr>
        <p:sp>
          <p:nvSpPr>
            <p:cNvPr id="24" name="아래쪽 화살표 23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572161" y="1878540"/>
              <a:ext cx="1188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 smtClean="0">
                  <a:solidFill>
                    <a:srgbClr val="FF0000"/>
                  </a:solidFill>
                </a:rPr>
                <a:t>newNode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3933239" y="5609525"/>
            <a:ext cx="1115381" cy="432048"/>
            <a:chOff x="611560" y="1772816"/>
            <a:chExt cx="1160670" cy="432048"/>
          </a:xfrm>
        </p:grpSpPr>
        <p:sp>
          <p:nvSpPr>
            <p:cNvPr id="33" name="모서리가 둥근 직사각형 32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모서리가 둥근 직사각형 3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2618472" y="5609525"/>
            <a:ext cx="1314767" cy="432048"/>
            <a:chOff x="611560" y="1772816"/>
            <a:chExt cx="1368152" cy="43204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38" name="직선 화살표 연결선 37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72338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31" t="31111" r="39219" b="24861"/>
          <a:stretch/>
        </p:blipFill>
        <p:spPr bwMode="auto">
          <a:xfrm>
            <a:off x="732844" y="1586688"/>
            <a:ext cx="4559236" cy="2580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2799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3. Add() : data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Insert 2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244067" y="2924944"/>
            <a:ext cx="2962144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0" name="그룹 59"/>
          <p:cNvGrpSpPr/>
          <p:nvPr/>
        </p:nvGrpSpPr>
        <p:grpSpPr>
          <a:xfrm>
            <a:off x="1375078" y="5609525"/>
            <a:ext cx="1800200" cy="432048"/>
            <a:chOff x="179512" y="1772816"/>
            <a:chExt cx="1800200" cy="432048"/>
          </a:xfrm>
        </p:grpSpPr>
        <p:sp>
          <p:nvSpPr>
            <p:cNvPr id="61" name="모서리가 둥근 직사각형 6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모서리가 둥근 직사각형 61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63" name="직선 화살표 연결선 62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그룹 63"/>
          <p:cNvGrpSpPr/>
          <p:nvPr/>
        </p:nvGrpSpPr>
        <p:grpSpPr>
          <a:xfrm>
            <a:off x="1363547" y="4810949"/>
            <a:ext cx="700833" cy="780117"/>
            <a:chOff x="1513089" y="1838133"/>
            <a:chExt cx="700833" cy="780117"/>
          </a:xfrm>
        </p:grpSpPr>
        <p:sp>
          <p:nvSpPr>
            <p:cNvPr id="65" name="아래쪽 화살표 64"/>
            <p:cNvSpPr/>
            <p:nvPr/>
          </p:nvSpPr>
          <p:spPr>
            <a:xfrm>
              <a:off x="1721102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513089" y="183813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head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3301743" y="4813348"/>
            <a:ext cx="497252" cy="780117"/>
            <a:chOff x="5878409" y="1838133"/>
            <a:chExt cx="497252" cy="780117"/>
          </a:xfrm>
        </p:grpSpPr>
        <p:sp>
          <p:nvSpPr>
            <p:cNvPr id="68" name="아래쪽 화살표 67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5878409" y="183813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tail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4476069" y="5612774"/>
            <a:ext cx="1314767" cy="432048"/>
            <a:chOff x="611560" y="1772816"/>
            <a:chExt cx="1368152" cy="432048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cxnSp>
          <p:nvCxnSpPr>
            <p:cNvPr id="21" name="직선 화살표 연결선 2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그룹 22"/>
          <p:cNvGrpSpPr/>
          <p:nvPr/>
        </p:nvGrpSpPr>
        <p:grpSpPr>
          <a:xfrm>
            <a:off x="4262586" y="4873064"/>
            <a:ext cx="1188146" cy="739710"/>
            <a:chOff x="5572161" y="1878540"/>
            <a:chExt cx="1188146" cy="739710"/>
          </a:xfrm>
        </p:grpSpPr>
        <p:sp>
          <p:nvSpPr>
            <p:cNvPr id="24" name="아래쪽 화살표 23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572161" y="1878540"/>
              <a:ext cx="1188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 smtClean="0">
                  <a:solidFill>
                    <a:srgbClr val="FF0000"/>
                  </a:solidFill>
                </a:rPr>
                <a:t>newNode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5794285" y="5624737"/>
            <a:ext cx="1115381" cy="432048"/>
            <a:chOff x="611560" y="1772816"/>
            <a:chExt cx="1160670" cy="432048"/>
          </a:xfrm>
        </p:grpSpPr>
        <p:sp>
          <p:nvSpPr>
            <p:cNvPr id="33" name="모서리가 둥근 직사각형 32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모서리가 둥근 직사각형 3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3169779" y="5609525"/>
            <a:ext cx="1314767" cy="432048"/>
            <a:chOff x="611560" y="1772816"/>
            <a:chExt cx="1368152" cy="432048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모서리가 둥근 직사각형 28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30" name="직선 화살표 연결선 29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14910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31" t="31111" r="39219" b="24861"/>
          <a:stretch/>
        </p:blipFill>
        <p:spPr bwMode="auto">
          <a:xfrm>
            <a:off x="732844" y="1586688"/>
            <a:ext cx="4559236" cy="2580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2799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</a:t>
            </a:r>
            <a:r>
              <a:rPr lang="en-US" altLang="ko-KR" dirty="0" smtClean="0"/>
              <a:t>. Add() : data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Insert 3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294316" y="3222307"/>
            <a:ext cx="2153305" cy="3009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0" name="그룹 59"/>
          <p:cNvGrpSpPr/>
          <p:nvPr/>
        </p:nvGrpSpPr>
        <p:grpSpPr>
          <a:xfrm>
            <a:off x="1375078" y="5609525"/>
            <a:ext cx="1800200" cy="432048"/>
            <a:chOff x="179512" y="1772816"/>
            <a:chExt cx="1800200" cy="432048"/>
          </a:xfrm>
        </p:grpSpPr>
        <p:sp>
          <p:nvSpPr>
            <p:cNvPr id="61" name="모서리가 둥근 직사각형 6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모서리가 둥근 직사각형 61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63" name="직선 화살표 연결선 62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그룹 63"/>
          <p:cNvGrpSpPr/>
          <p:nvPr/>
        </p:nvGrpSpPr>
        <p:grpSpPr>
          <a:xfrm>
            <a:off x="1363547" y="4810949"/>
            <a:ext cx="700833" cy="780117"/>
            <a:chOff x="1513089" y="1838133"/>
            <a:chExt cx="700833" cy="780117"/>
          </a:xfrm>
        </p:grpSpPr>
        <p:sp>
          <p:nvSpPr>
            <p:cNvPr id="65" name="아래쪽 화살표 64"/>
            <p:cNvSpPr/>
            <p:nvPr/>
          </p:nvSpPr>
          <p:spPr>
            <a:xfrm>
              <a:off x="1721102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513089" y="183813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head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4429676" y="4832657"/>
            <a:ext cx="497252" cy="780117"/>
            <a:chOff x="5878409" y="1838133"/>
            <a:chExt cx="497252" cy="780117"/>
          </a:xfrm>
        </p:grpSpPr>
        <p:sp>
          <p:nvSpPr>
            <p:cNvPr id="28" name="아래쪽 화살표 27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878409" y="183813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tail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4476069" y="5612774"/>
            <a:ext cx="1314767" cy="432048"/>
            <a:chOff x="611560" y="1772816"/>
            <a:chExt cx="1368152" cy="432048"/>
          </a:xfrm>
        </p:grpSpPr>
        <p:sp>
          <p:nvSpPr>
            <p:cNvPr id="31" name="모서리가 둥근 직사각형 3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모서리가 둥근 직사각형 34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cxnSp>
          <p:nvCxnSpPr>
            <p:cNvPr id="36" name="직선 화살표 연결선 35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/>
          <p:cNvGrpSpPr/>
          <p:nvPr/>
        </p:nvGrpSpPr>
        <p:grpSpPr>
          <a:xfrm>
            <a:off x="4837576" y="4859077"/>
            <a:ext cx="1188146" cy="739710"/>
            <a:chOff x="5572161" y="1878540"/>
            <a:chExt cx="1188146" cy="739710"/>
          </a:xfrm>
        </p:grpSpPr>
        <p:sp>
          <p:nvSpPr>
            <p:cNvPr id="38" name="아래쪽 화살표 37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572161" y="1878540"/>
              <a:ext cx="1188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 smtClean="0">
                  <a:solidFill>
                    <a:srgbClr val="FF0000"/>
                  </a:solidFill>
                </a:rPr>
                <a:t>newNode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5794285" y="5624737"/>
            <a:ext cx="1115381" cy="432048"/>
            <a:chOff x="611560" y="1772816"/>
            <a:chExt cx="1160670" cy="432048"/>
          </a:xfrm>
        </p:grpSpPr>
        <p:sp>
          <p:nvSpPr>
            <p:cNvPr id="41" name="모서리가 둥근 직사각형 4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모서리가 둥근 직사각형 41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3169779" y="5609525"/>
            <a:ext cx="1314767" cy="432048"/>
            <a:chOff x="611560" y="1772816"/>
            <a:chExt cx="1368152" cy="432048"/>
          </a:xfrm>
        </p:grpSpPr>
        <p:sp>
          <p:nvSpPr>
            <p:cNvPr id="44" name="모서리가 둥근 직사각형 4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479480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32" t="20443" r="40390" b="13333"/>
          <a:stretch/>
        </p:blipFill>
        <p:spPr bwMode="auto">
          <a:xfrm>
            <a:off x="947838" y="1700808"/>
            <a:ext cx="3134929" cy="27363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3100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First() : data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search 1-1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322309" y="2150198"/>
            <a:ext cx="2100165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821002" y="5589240"/>
            <a:ext cx="1800200" cy="432048"/>
            <a:chOff x="179512" y="1772816"/>
            <a:chExt cx="1800200" cy="432048"/>
          </a:xfrm>
        </p:grpSpPr>
        <p:sp>
          <p:nvSpPr>
            <p:cNvPr id="29" name="모서리가 둥근 직사각형 2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/>
          <p:cNvGrpSpPr/>
          <p:nvPr/>
        </p:nvGrpSpPr>
        <p:grpSpPr>
          <a:xfrm>
            <a:off x="2629544" y="5589240"/>
            <a:ext cx="1314767" cy="432048"/>
            <a:chOff x="611560" y="1772816"/>
            <a:chExt cx="1368152" cy="43204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38" name="직선 화살표 연결선 37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그룹 38"/>
          <p:cNvGrpSpPr/>
          <p:nvPr/>
        </p:nvGrpSpPr>
        <p:grpSpPr>
          <a:xfrm>
            <a:off x="3984331" y="5589240"/>
            <a:ext cx="1314767" cy="432048"/>
            <a:chOff x="611560" y="1772816"/>
            <a:chExt cx="1368152" cy="432048"/>
          </a:xfrm>
        </p:grpSpPr>
        <p:sp>
          <p:nvSpPr>
            <p:cNvPr id="40" name="모서리가 둥근 직사각형 39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42" name="직선 화살표 연결선 41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그룹 42"/>
          <p:cNvGrpSpPr/>
          <p:nvPr/>
        </p:nvGrpSpPr>
        <p:grpSpPr>
          <a:xfrm>
            <a:off x="5352483" y="5589240"/>
            <a:ext cx="1314767" cy="432048"/>
            <a:chOff x="611560" y="1772816"/>
            <a:chExt cx="1368152" cy="432048"/>
          </a:xfrm>
        </p:grpSpPr>
        <p:sp>
          <p:nvSpPr>
            <p:cNvPr id="44" name="모서리가 둥근 직사각형 4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/>
          <p:cNvGrpSpPr/>
          <p:nvPr/>
        </p:nvGrpSpPr>
        <p:grpSpPr>
          <a:xfrm>
            <a:off x="6667250" y="5589240"/>
            <a:ext cx="1115381" cy="432048"/>
            <a:chOff x="611560" y="1772816"/>
            <a:chExt cx="1160670" cy="432048"/>
          </a:xfrm>
        </p:grpSpPr>
        <p:sp>
          <p:nvSpPr>
            <p:cNvPr id="48" name="모서리가 둥근 직사각형 47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1225057" y="4737115"/>
            <a:ext cx="700833" cy="780117"/>
            <a:chOff x="1513089" y="1838133"/>
            <a:chExt cx="700833" cy="780117"/>
          </a:xfrm>
        </p:grpSpPr>
        <p:sp>
          <p:nvSpPr>
            <p:cNvPr id="51" name="아래쪽 화살표 50"/>
            <p:cNvSpPr/>
            <p:nvPr/>
          </p:nvSpPr>
          <p:spPr>
            <a:xfrm>
              <a:off x="1721102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513089" y="183813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head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5590377" y="4737115"/>
            <a:ext cx="497252" cy="780117"/>
            <a:chOff x="5878409" y="1838133"/>
            <a:chExt cx="497252" cy="780117"/>
          </a:xfrm>
        </p:grpSpPr>
        <p:sp>
          <p:nvSpPr>
            <p:cNvPr id="54" name="아래쪽 화살표 53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878409" y="183813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tail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2725441" y="4737115"/>
            <a:ext cx="923586" cy="780117"/>
            <a:chOff x="4471355" y="1838133"/>
            <a:chExt cx="923586" cy="780117"/>
          </a:xfrm>
        </p:grpSpPr>
        <p:sp>
          <p:nvSpPr>
            <p:cNvPr id="57" name="아래쪽 화살표 56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95940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32" t="20443" r="40390" b="13333"/>
          <a:stretch/>
        </p:blipFill>
        <p:spPr bwMode="auto">
          <a:xfrm>
            <a:off x="947838" y="1700808"/>
            <a:ext cx="3134929" cy="27363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3100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6. First() : data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search 1-2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661867" y="3052938"/>
            <a:ext cx="197845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821002" y="5589240"/>
            <a:ext cx="1800200" cy="432048"/>
            <a:chOff x="179512" y="1772816"/>
            <a:chExt cx="1800200" cy="432048"/>
          </a:xfrm>
        </p:grpSpPr>
        <p:sp>
          <p:nvSpPr>
            <p:cNvPr id="29" name="모서리가 둥근 직사각형 2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/>
          <p:cNvGrpSpPr/>
          <p:nvPr/>
        </p:nvGrpSpPr>
        <p:grpSpPr>
          <a:xfrm>
            <a:off x="2629544" y="5589240"/>
            <a:ext cx="1314767" cy="432048"/>
            <a:chOff x="611560" y="1772816"/>
            <a:chExt cx="1368152" cy="43204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38" name="직선 화살표 연결선 37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그룹 38"/>
          <p:cNvGrpSpPr/>
          <p:nvPr/>
        </p:nvGrpSpPr>
        <p:grpSpPr>
          <a:xfrm>
            <a:off x="3984331" y="5589240"/>
            <a:ext cx="1314767" cy="432048"/>
            <a:chOff x="611560" y="1772816"/>
            <a:chExt cx="1368152" cy="432048"/>
          </a:xfrm>
        </p:grpSpPr>
        <p:sp>
          <p:nvSpPr>
            <p:cNvPr id="40" name="모서리가 둥근 직사각형 39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42" name="직선 화살표 연결선 41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그룹 42"/>
          <p:cNvGrpSpPr/>
          <p:nvPr/>
        </p:nvGrpSpPr>
        <p:grpSpPr>
          <a:xfrm>
            <a:off x="5352483" y="5589240"/>
            <a:ext cx="1314767" cy="432048"/>
            <a:chOff x="611560" y="1772816"/>
            <a:chExt cx="1368152" cy="432048"/>
          </a:xfrm>
        </p:grpSpPr>
        <p:sp>
          <p:nvSpPr>
            <p:cNvPr id="44" name="모서리가 둥근 직사각형 4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/>
          <p:cNvGrpSpPr/>
          <p:nvPr/>
        </p:nvGrpSpPr>
        <p:grpSpPr>
          <a:xfrm>
            <a:off x="6667250" y="5589240"/>
            <a:ext cx="1115381" cy="432048"/>
            <a:chOff x="611560" y="1772816"/>
            <a:chExt cx="1160670" cy="432048"/>
          </a:xfrm>
        </p:grpSpPr>
        <p:sp>
          <p:nvSpPr>
            <p:cNvPr id="48" name="모서리가 둥근 직사각형 47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1225057" y="4737115"/>
            <a:ext cx="700833" cy="780117"/>
            <a:chOff x="1513089" y="1838133"/>
            <a:chExt cx="700833" cy="780117"/>
          </a:xfrm>
        </p:grpSpPr>
        <p:sp>
          <p:nvSpPr>
            <p:cNvPr id="51" name="아래쪽 화살표 50"/>
            <p:cNvSpPr/>
            <p:nvPr/>
          </p:nvSpPr>
          <p:spPr>
            <a:xfrm>
              <a:off x="1721102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513089" y="183813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head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5590377" y="4737115"/>
            <a:ext cx="497252" cy="780117"/>
            <a:chOff x="5878409" y="1838133"/>
            <a:chExt cx="497252" cy="780117"/>
          </a:xfrm>
        </p:grpSpPr>
        <p:sp>
          <p:nvSpPr>
            <p:cNvPr id="54" name="아래쪽 화살표 53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878409" y="183813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tail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2725441" y="4737115"/>
            <a:ext cx="923586" cy="780117"/>
            <a:chOff x="4471355" y="1838133"/>
            <a:chExt cx="923586" cy="780117"/>
          </a:xfrm>
        </p:grpSpPr>
        <p:sp>
          <p:nvSpPr>
            <p:cNvPr id="57" name="아래쪽 화살표 56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211960" y="2984981"/>
            <a:ext cx="30107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매개변수로 대입한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ko-KR" altLang="en-US" dirty="0" smtClean="0">
                <a:solidFill>
                  <a:srgbClr val="FF0000"/>
                </a:solidFill>
              </a:rPr>
              <a:t>변수 </a:t>
            </a:r>
            <a:r>
              <a:rPr lang="en-US" altLang="ko-KR" dirty="0" smtClean="0">
                <a:solidFill>
                  <a:srgbClr val="FF0000"/>
                </a:solidFill>
              </a:rPr>
              <a:t>d</a:t>
            </a:r>
            <a:r>
              <a:rPr lang="ko-KR" altLang="en-US" dirty="0" smtClean="0">
                <a:solidFill>
                  <a:srgbClr val="FF0000"/>
                </a:solidFill>
              </a:rPr>
              <a:t>에 데이터를 담는다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6" name="직선 화살표 연결선 5"/>
          <p:cNvCxnSpPr/>
          <p:nvPr/>
        </p:nvCxnSpPr>
        <p:spPr>
          <a:xfrm>
            <a:off x="3649027" y="3178978"/>
            <a:ext cx="562933" cy="0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3961315" y="4653136"/>
            <a:ext cx="1115381" cy="432048"/>
            <a:chOff x="611560" y="1772816"/>
            <a:chExt cx="1160670" cy="432048"/>
          </a:xfrm>
        </p:grpSpPr>
        <p:sp>
          <p:nvSpPr>
            <p:cNvPr id="73" name="모서리가 둥근 직사각형 72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모서리가 둥근 직사각형 7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379957" y="4274271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d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 flipV="1">
            <a:off x="3234824" y="4921781"/>
            <a:ext cx="847943" cy="667459"/>
          </a:xfrm>
          <a:prstGeom prst="straightConnector1">
            <a:avLst/>
          </a:prstGeom>
          <a:ln w="762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449752" y="519119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복</a:t>
            </a:r>
            <a:r>
              <a:rPr lang="ko-KR" altLang="en-US" dirty="0">
                <a:solidFill>
                  <a:srgbClr val="FF0000"/>
                </a:solidFill>
              </a:rPr>
              <a:t>사</a:t>
            </a:r>
          </a:p>
        </p:txBody>
      </p:sp>
    </p:spTree>
    <p:extLst>
      <p:ext uri="{BB962C8B-B14F-4D97-AF65-F5344CB8AC3E}">
        <p14:creationId xmlns:p14="http://schemas.microsoft.com/office/powerpoint/2010/main" val="4280569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5" t="31353" r="41613" b="13334"/>
          <a:stretch/>
        </p:blipFill>
        <p:spPr bwMode="auto">
          <a:xfrm>
            <a:off x="826253" y="1620765"/>
            <a:ext cx="3381458" cy="2528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315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7</a:t>
            </a:r>
            <a:r>
              <a:rPr lang="en-US" altLang="ko-KR" dirty="0" smtClean="0"/>
              <a:t>. Next() : data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search 2-1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153787" y="2865988"/>
            <a:ext cx="2033448" cy="2848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821002" y="5589240"/>
            <a:ext cx="1800200" cy="432048"/>
            <a:chOff x="179512" y="1772816"/>
            <a:chExt cx="1800200" cy="432048"/>
          </a:xfrm>
        </p:grpSpPr>
        <p:sp>
          <p:nvSpPr>
            <p:cNvPr id="29" name="모서리가 둥근 직사각형 2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/>
          <p:cNvGrpSpPr/>
          <p:nvPr/>
        </p:nvGrpSpPr>
        <p:grpSpPr>
          <a:xfrm>
            <a:off x="2629544" y="5589240"/>
            <a:ext cx="1314767" cy="432048"/>
            <a:chOff x="611560" y="1772816"/>
            <a:chExt cx="1368152" cy="43204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38" name="직선 화살표 연결선 37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그룹 38"/>
          <p:cNvGrpSpPr/>
          <p:nvPr/>
        </p:nvGrpSpPr>
        <p:grpSpPr>
          <a:xfrm>
            <a:off x="3984331" y="5589240"/>
            <a:ext cx="1314767" cy="432048"/>
            <a:chOff x="611560" y="1772816"/>
            <a:chExt cx="1368152" cy="432048"/>
          </a:xfrm>
        </p:grpSpPr>
        <p:sp>
          <p:nvSpPr>
            <p:cNvPr id="40" name="모서리가 둥근 직사각형 39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42" name="직선 화살표 연결선 41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그룹 42"/>
          <p:cNvGrpSpPr/>
          <p:nvPr/>
        </p:nvGrpSpPr>
        <p:grpSpPr>
          <a:xfrm>
            <a:off x="5352483" y="5589240"/>
            <a:ext cx="1739797" cy="432048"/>
            <a:chOff x="611560" y="1772816"/>
            <a:chExt cx="1368152" cy="432048"/>
          </a:xfrm>
        </p:grpSpPr>
        <p:sp>
          <p:nvSpPr>
            <p:cNvPr id="44" name="모서리가 둥근 직사각형 4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/>
          <p:cNvGrpSpPr/>
          <p:nvPr/>
        </p:nvGrpSpPr>
        <p:grpSpPr>
          <a:xfrm>
            <a:off x="7092280" y="5599468"/>
            <a:ext cx="1115381" cy="432048"/>
            <a:chOff x="611560" y="1772816"/>
            <a:chExt cx="1160670" cy="432048"/>
          </a:xfrm>
        </p:grpSpPr>
        <p:sp>
          <p:nvSpPr>
            <p:cNvPr id="48" name="모서리가 둥근 직사각형 47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1225057" y="4737115"/>
            <a:ext cx="700833" cy="780117"/>
            <a:chOff x="1513089" y="1838133"/>
            <a:chExt cx="700833" cy="780117"/>
          </a:xfrm>
        </p:grpSpPr>
        <p:sp>
          <p:nvSpPr>
            <p:cNvPr id="51" name="아래쪽 화살표 50"/>
            <p:cNvSpPr/>
            <p:nvPr/>
          </p:nvSpPr>
          <p:spPr>
            <a:xfrm>
              <a:off x="1721102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513089" y="183813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head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6252060" y="4782780"/>
            <a:ext cx="497252" cy="780117"/>
            <a:chOff x="5878409" y="1838133"/>
            <a:chExt cx="497252" cy="780117"/>
          </a:xfrm>
        </p:grpSpPr>
        <p:sp>
          <p:nvSpPr>
            <p:cNvPr id="54" name="아래쪽 화살표 53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878409" y="183813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tail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4542021" y="4740790"/>
            <a:ext cx="923586" cy="780117"/>
            <a:chOff x="4471355" y="1838133"/>
            <a:chExt cx="923586" cy="780117"/>
          </a:xfrm>
        </p:grpSpPr>
        <p:sp>
          <p:nvSpPr>
            <p:cNvPr id="57" name="아래쪽 화살표 56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3758536" y="4716388"/>
            <a:ext cx="859466" cy="780117"/>
            <a:chOff x="3032395" y="1838133"/>
            <a:chExt cx="859466" cy="780117"/>
          </a:xfrm>
        </p:grpSpPr>
        <p:sp>
          <p:nvSpPr>
            <p:cNvPr id="60" name="아래쪽 화살표 59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54141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5" t="31353" r="41613" b="13334"/>
          <a:stretch/>
        </p:blipFill>
        <p:spPr bwMode="auto">
          <a:xfrm>
            <a:off x="826253" y="1620765"/>
            <a:ext cx="3381458" cy="2528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315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</a:t>
            </a:r>
            <a:r>
              <a:rPr lang="en-US" altLang="ko-KR" dirty="0" smtClean="0"/>
              <a:t>. Next() : data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search 2-1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246451" y="3122306"/>
            <a:ext cx="2663698" cy="2848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821002" y="5589240"/>
            <a:ext cx="1800200" cy="432048"/>
            <a:chOff x="179512" y="1772816"/>
            <a:chExt cx="1800200" cy="432048"/>
          </a:xfrm>
        </p:grpSpPr>
        <p:sp>
          <p:nvSpPr>
            <p:cNvPr id="29" name="모서리가 둥근 직사각형 2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/>
          <p:cNvGrpSpPr/>
          <p:nvPr/>
        </p:nvGrpSpPr>
        <p:grpSpPr>
          <a:xfrm>
            <a:off x="2629544" y="5589240"/>
            <a:ext cx="1314767" cy="432048"/>
            <a:chOff x="611560" y="1772816"/>
            <a:chExt cx="1368152" cy="43204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38" name="직선 화살표 연결선 37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그룹 38"/>
          <p:cNvGrpSpPr/>
          <p:nvPr/>
        </p:nvGrpSpPr>
        <p:grpSpPr>
          <a:xfrm>
            <a:off x="3984331" y="5589240"/>
            <a:ext cx="1314767" cy="432048"/>
            <a:chOff x="611560" y="1772816"/>
            <a:chExt cx="1368152" cy="432048"/>
          </a:xfrm>
        </p:grpSpPr>
        <p:sp>
          <p:nvSpPr>
            <p:cNvPr id="40" name="모서리가 둥근 직사각형 39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42" name="직선 화살표 연결선 41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그룹 42"/>
          <p:cNvGrpSpPr/>
          <p:nvPr/>
        </p:nvGrpSpPr>
        <p:grpSpPr>
          <a:xfrm>
            <a:off x="5352483" y="5589240"/>
            <a:ext cx="1739797" cy="432048"/>
            <a:chOff x="611560" y="1772816"/>
            <a:chExt cx="1368152" cy="432048"/>
          </a:xfrm>
        </p:grpSpPr>
        <p:sp>
          <p:nvSpPr>
            <p:cNvPr id="44" name="모서리가 둥근 직사각형 4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/>
          <p:cNvGrpSpPr/>
          <p:nvPr/>
        </p:nvGrpSpPr>
        <p:grpSpPr>
          <a:xfrm>
            <a:off x="7092280" y="5599468"/>
            <a:ext cx="1115381" cy="432048"/>
            <a:chOff x="611560" y="1772816"/>
            <a:chExt cx="1160670" cy="432048"/>
          </a:xfrm>
        </p:grpSpPr>
        <p:sp>
          <p:nvSpPr>
            <p:cNvPr id="48" name="모서리가 둥근 직사각형 47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1225057" y="4737115"/>
            <a:ext cx="700833" cy="780117"/>
            <a:chOff x="1513089" y="1838133"/>
            <a:chExt cx="700833" cy="780117"/>
          </a:xfrm>
        </p:grpSpPr>
        <p:sp>
          <p:nvSpPr>
            <p:cNvPr id="51" name="아래쪽 화살표 50"/>
            <p:cNvSpPr/>
            <p:nvPr/>
          </p:nvSpPr>
          <p:spPr>
            <a:xfrm>
              <a:off x="1721102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513089" y="183813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head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6252060" y="4782780"/>
            <a:ext cx="497252" cy="780117"/>
            <a:chOff x="5878409" y="1838133"/>
            <a:chExt cx="497252" cy="780117"/>
          </a:xfrm>
        </p:grpSpPr>
        <p:sp>
          <p:nvSpPr>
            <p:cNvPr id="54" name="아래쪽 화살표 53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878409" y="183813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tail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5352483" y="4752077"/>
            <a:ext cx="923586" cy="780117"/>
            <a:chOff x="4471355" y="1838133"/>
            <a:chExt cx="923586" cy="780117"/>
          </a:xfrm>
        </p:grpSpPr>
        <p:sp>
          <p:nvSpPr>
            <p:cNvPr id="57" name="아래쪽 화살표 56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4112288" y="4772804"/>
            <a:ext cx="859466" cy="780117"/>
            <a:chOff x="3032395" y="1838133"/>
            <a:chExt cx="859466" cy="780117"/>
          </a:xfrm>
        </p:grpSpPr>
        <p:sp>
          <p:nvSpPr>
            <p:cNvPr id="60" name="아래쪽 화살표 59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36260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5" t="31353" r="41613" b="13334"/>
          <a:stretch/>
        </p:blipFill>
        <p:spPr bwMode="auto">
          <a:xfrm>
            <a:off x="826253" y="1620765"/>
            <a:ext cx="3381458" cy="2528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315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9</a:t>
            </a:r>
            <a:r>
              <a:rPr lang="en-US" altLang="ko-KR" dirty="0" smtClean="0"/>
              <a:t>. Next() : data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search 2-1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249502" y="3372481"/>
            <a:ext cx="2124394" cy="2848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821002" y="5589240"/>
            <a:ext cx="1800200" cy="432048"/>
            <a:chOff x="179512" y="1772816"/>
            <a:chExt cx="1800200" cy="432048"/>
          </a:xfrm>
        </p:grpSpPr>
        <p:sp>
          <p:nvSpPr>
            <p:cNvPr id="29" name="모서리가 둥근 직사각형 2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/>
          <p:cNvGrpSpPr/>
          <p:nvPr/>
        </p:nvGrpSpPr>
        <p:grpSpPr>
          <a:xfrm>
            <a:off x="2629544" y="5589240"/>
            <a:ext cx="1314767" cy="432048"/>
            <a:chOff x="611560" y="1772816"/>
            <a:chExt cx="1368152" cy="43204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38" name="직선 화살표 연결선 37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그룹 38"/>
          <p:cNvGrpSpPr/>
          <p:nvPr/>
        </p:nvGrpSpPr>
        <p:grpSpPr>
          <a:xfrm>
            <a:off x="3984331" y="5589240"/>
            <a:ext cx="1314767" cy="432048"/>
            <a:chOff x="611560" y="1772816"/>
            <a:chExt cx="1368152" cy="432048"/>
          </a:xfrm>
        </p:grpSpPr>
        <p:sp>
          <p:nvSpPr>
            <p:cNvPr id="40" name="모서리가 둥근 직사각형 39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42" name="직선 화살표 연결선 41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그룹 42"/>
          <p:cNvGrpSpPr/>
          <p:nvPr/>
        </p:nvGrpSpPr>
        <p:grpSpPr>
          <a:xfrm>
            <a:off x="5352483" y="5589240"/>
            <a:ext cx="1739797" cy="432048"/>
            <a:chOff x="611560" y="1772816"/>
            <a:chExt cx="1368152" cy="432048"/>
          </a:xfrm>
        </p:grpSpPr>
        <p:sp>
          <p:nvSpPr>
            <p:cNvPr id="44" name="모서리가 둥근 직사각형 4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/>
          <p:cNvGrpSpPr/>
          <p:nvPr/>
        </p:nvGrpSpPr>
        <p:grpSpPr>
          <a:xfrm>
            <a:off x="7092280" y="5599468"/>
            <a:ext cx="1115381" cy="432048"/>
            <a:chOff x="611560" y="1772816"/>
            <a:chExt cx="1160670" cy="432048"/>
          </a:xfrm>
        </p:grpSpPr>
        <p:sp>
          <p:nvSpPr>
            <p:cNvPr id="48" name="모서리가 둥근 직사각형 47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1225057" y="4737115"/>
            <a:ext cx="700833" cy="780117"/>
            <a:chOff x="1513089" y="1838133"/>
            <a:chExt cx="700833" cy="780117"/>
          </a:xfrm>
        </p:grpSpPr>
        <p:sp>
          <p:nvSpPr>
            <p:cNvPr id="51" name="아래쪽 화살표 50"/>
            <p:cNvSpPr/>
            <p:nvPr/>
          </p:nvSpPr>
          <p:spPr>
            <a:xfrm>
              <a:off x="1721102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513089" y="183813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head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 rot="8302586">
            <a:off x="5803313" y="5871930"/>
            <a:ext cx="497252" cy="780117"/>
            <a:chOff x="5878409" y="1838133"/>
            <a:chExt cx="497252" cy="780117"/>
          </a:xfrm>
        </p:grpSpPr>
        <p:sp>
          <p:nvSpPr>
            <p:cNvPr id="54" name="아래쪽 화살표 53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878409" y="183813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tail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5379478" y="4755777"/>
            <a:ext cx="923586" cy="780117"/>
            <a:chOff x="4471355" y="1838133"/>
            <a:chExt cx="923586" cy="780117"/>
          </a:xfrm>
        </p:grpSpPr>
        <p:sp>
          <p:nvSpPr>
            <p:cNvPr id="57" name="아래쪽 화살표 56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6" name="직선 화살표 연결선 5"/>
          <p:cNvCxnSpPr/>
          <p:nvPr/>
        </p:nvCxnSpPr>
        <p:spPr>
          <a:xfrm>
            <a:off x="3443745" y="3514894"/>
            <a:ext cx="938340" cy="0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71"/>
          <p:cNvGrpSpPr/>
          <p:nvPr/>
        </p:nvGrpSpPr>
        <p:grpSpPr>
          <a:xfrm>
            <a:off x="6615352" y="4671798"/>
            <a:ext cx="1115381" cy="432048"/>
            <a:chOff x="611560" y="1772816"/>
            <a:chExt cx="1160670" cy="432048"/>
          </a:xfrm>
        </p:grpSpPr>
        <p:sp>
          <p:nvSpPr>
            <p:cNvPr id="73" name="모서리가 둥근 직사각형 72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모서리가 둥근 직사각형 7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033994" y="4292933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d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 flipV="1">
            <a:off x="5841271" y="4940443"/>
            <a:ext cx="847943" cy="667459"/>
          </a:xfrm>
          <a:prstGeom prst="straightConnector1">
            <a:avLst/>
          </a:prstGeom>
          <a:ln w="762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103789" y="520985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복</a:t>
            </a:r>
            <a:r>
              <a:rPr lang="ko-KR" altLang="en-US" dirty="0">
                <a:solidFill>
                  <a:srgbClr val="FF0000"/>
                </a:solidFill>
              </a:rPr>
              <a:t>사</a:t>
            </a:r>
          </a:p>
        </p:txBody>
      </p:sp>
      <p:grpSp>
        <p:nvGrpSpPr>
          <p:cNvPr id="59" name="그룹 58"/>
          <p:cNvGrpSpPr/>
          <p:nvPr/>
        </p:nvGrpSpPr>
        <p:grpSpPr>
          <a:xfrm>
            <a:off x="4006678" y="4762053"/>
            <a:ext cx="859466" cy="780117"/>
            <a:chOff x="3032395" y="1838133"/>
            <a:chExt cx="859466" cy="780117"/>
          </a:xfrm>
        </p:grpSpPr>
        <p:sp>
          <p:nvSpPr>
            <p:cNvPr id="60" name="아래쪽 화살표 59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4470722" y="3257272"/>
            <a:ext cx="30107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매개변수로 대입한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ko-KR" altLang="en-US" dirty="0" smtClean="0">
                <a:solidFill>
                  <a:srgbClr val="FF0000"/>
                </a:solidFill>
              </a:rPr>
              <a:t>변수 </a:t>
            </a:r>
            <a:r>
              <a:rPr lang="en-US" altLang="ko-KR" dirty="0" smtClean="0">
                <a:solidFill>
                  <a:srgbClr val="FF0000"/>
                </a:solidFill>
              </a:rPr>
              <a:t>d</a:t>
            </a:r>
            <a:r>
              <a:rPr lang="ko-KR" altLang="en-US" dirty="0" smtClean="0">
                <a:solidFill>
                  <a:srgbClr val="FF0000"/>
                </a:solidFill>
              </a:rPr>
              <a:t>에 데이터를 담는다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1317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6" t="17751" r="48719" b="16944"/>
          <a:stretch/>
        </p:blipFill>
        <p:spPr bwMode="auto">
          <a:xfrm>
            <a:off x="4130102" y="286459"/>
            <a:ext cx="3638077" cy="3606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3039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10. Delete() : data</a:t>
            </a:r>
            <a:r>
              <a:rPr lang="ko-KR" altLang="en-US" dirty="0" smtClean="0"/>
              <a:t>의 삭제 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4501267" y="2288183"/>
            <a:ext cx="3189456" cy="2848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0982" y="5242472"/>
            <a:ext cx="1800200" cy="432048"/>
            <a:chOff x="179512" y="1772816"/>
            <a:chExt cx="1800200" cy="432048"/>
          </a:xfrm>
        </p:grpSpPr>
        <p:sp>
          <p:nvSpPr>
            <p:cNvPr id="29" name="모서리가 둥근 직사각형 2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/>
          <p:cNvGrpSpPr/>
          <p:nvPr/>
        </p:nvGrpSpPr>
        <p:grpSpPr>
          <a:xfrm>
            <a:off x="2589524" y="5242472"/>
            <a:ext cx="1115381" cy="432048"/>
            <a:chOff x="611560" y="1772816"/>
            <a:chExt cx="1160670" cy="43204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3832339" y="5242472"/>
            <a:ext cx="1480123" cy="432048"/>
            <a:chOff x="611560" y="1772816"/>
            <a:chExt cx="1540223" cy="432048"/>
          </a:xfrm>
        </p:grpSpPr>
        <p:sp>
          <p:nvSpPr>
            <p:cNvPr id="40" name="모서리가 둥근 직사각형 39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42" name="직선 화살표 연결선 41"/>
            <p:cNvCxnSpPr/>
            <p:nvPr/>
          </p:nvCxnSpPr>
          <p:spPr>
            <a:xfrm flipV="1">
              <a:off x="1670362" y="1914192"/>
              <a:ext cx="481421" cy="539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그룹 42"/>
          <p:cNvGrpSpPr/>
          <p:nvPr/>
        </p:nvGrpSpPr>
        <p:grpSpPr>
          <a:xfrm>
            <a:off x="5312463" y="5242472"/>
            <a:ext cx="1739797" cy="432048"/>
            <a:chOff x="611560" y="1772816"/>
            <a:chExt cx="1368152" cy="432048"/>
          </a:xfrm>
        </p:grpSpPr>
        <p:sp>
          <p:nvSpPr>
            <p:cNvPr id="44" name="모서리가 둥근 직사각형 4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/>
          <p:cNvGrpSpPr/>
          <p:nvPr/>
        </p:nvGrpSpPr>
        <p:grpSpPr>
          <a:xfrm>
            <a:off x="7052260" y="5252700"/>
            <a:ext cx="1115381" cy="432048"/>
            <a:chOff x="611560" y="1772816"/>
            <a:chExt cx="1160670" cy="432048"/>
          </a:xfrm>
        </p:grpSpPr>
        <p:sp>
          <p:nvSpPr>
            <p:cNvPr id="48" name="모서리가 둥근 직사각형 47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3944311" y="4348357"/>
            <a:ext cx="923586" cy="780117"/>
            <a:chOff x="4471355" y="1838133"/>
            <a:chExt cx="923586" cy="780117"/>
          </a:xfrm>
        </p:grpSpPr>
        <p:sp>
          <p:nvSpPr>
            <p:cNvPr id="57" name="아래쪽 화살표 56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2717481" y="4433637"/>
            <a:ext cx="859466" cy="780117"/>
            <a:chOff x="3032395" y="1838133"/>
            <a:chExt cx="859466" cy="780117"/>
          </a:xfrm>
        </p:grpSpPr>
        <p:sp>
          <p:nvSpPr>
            <p:cNvPr id="60" name="아래쪽 화살표 59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24" name="꺾인 연결선 23"/>
          <p:cNvCxnSpPr/>
          <p:nvPr/>
        </p:nvCxnSpPr>
        <p:spPr>
          <a:xfrm>
            <a:off x="3576947" y="5468724"/>
            <a:ext cx="457200" cy="408548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68" name="꺾인 연결선 7167"/>
          <p:cNvCxnSpPr/>
          <p:nvPr/>
        </p:nvCxnSpPr>
        <p:spPr>
          <a:xfrm flipV="1">
            <a:off x="3944311" y="5542585"/>
            <a:ext cx="1419777" cy="334687"/>
          </a:xfrm>
          <a:prstGeom prst="bentConnector3">
            <a:avLst>
              <a:gd name="adj1" fmla="val 7563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99545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6" t="17751" r="48719" b="16944"/>
          <a:stretch/>
        </p:blipFill>
        <p:spPr bwMode="auto">
          <a:xfrm>
            <a:off x="4130102" y="286459"/>
            <a:ext cx="3638077" cy="3606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3039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11. Delete() : data</a:t>
            </a:r>
            <a:r>
              <a:rPr lang="ko-KR" altLang="en-US" dirty="0" smtClean="0"/>
              <a:t>의 삭제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4501267" y="2549451"/>
            <a:ext cx="1942941" cy="2848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0982" y="5242472"/>
            <a:ext cx="1800200" cy="432048"/>
            <a:chOff x="179512" y="1772816"/>
            <a:chExt cx="1800200" cy="432048"/>
          </a:xfrm>
        </p:grpSpPr>
        <p:sp>
          <p:nvSpPr>
            <p:cNvPr id="29" name="모서리가 둥근 직사각형 2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/>
          <p:cNvGrpSpPr/>
          <p:nvPr/>
        </p:nvGrpSpPr>
        <p:grpSpPr>
          <a:xfrm>
            <a:off x="2589524" y="5242472"/>
            <a:ext cx="1115381" cy="432048"/>
            <a:chOff x="611560" y="1772816"/>
            <a:chExt cx="1160670" cy="43204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3832339" y="5242472"/>
            <a:ext cx="1480123" cy="432048"/>
            <a:chOff x="611560" y="1772816"/>
            <a:chExt cx="1540223" cy="432048"/>
          </a:xfrm>
        </p:grpSpPr>
        <p:sp>
          <p:nvSpPr>
            <p:cNvPr id="40" name="모서리가 둥근 직사각형 39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42" name="직선 화살표 연결선 41"/>
            <p:cNvCxnSpPr/>
            <p:nvPr/>
          </p:nvCxnSpPr>
          <p:spPr>
            <a:xfrm flipV="1">
              <a:off x="1670362" y="1914192"/>
              <a:ext cx="481421" cy="539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그룹 42"/>
          <p:cNvGrpSpPr/>
          <p:nvPr/>
        </p:nvGrpSpPr>
        <p:grpSpPr>
          <a:xfrm>
            <a:off x="5312463" y="5242472"/>
            <a:ext cx="1739797" cy="432048"/>
            <a:chOff x="611560" y="1772816"/>
            <a:chExt cx="1368152" cy="432048"/>
          </a:xfrm>
        </p:grpSpPr>
        <p:sp>
          <p:nvSpPr>
            <p:cNvPr id="44" name="모서리가 둥근 직사각형 4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/>
          <p:cNvGrpSpPr/>
          <p:nvPr/>
        </p:nvGrpSpPr>
        <p:grpSpPr>
          <a:xfrm>
            <a:off x="7052260" y="5252700"/>
            <a:ext cx="1115381" cy="432048"/>
            <a:chOff x="611560" y="1772816"/>
            <a:chExt cx="1160670" cy="432048"/>
          </a:xfrm>
        </p:grpSpPr>
        <p:sp>
          <p:nvSpPr>
            <p:cNvPr id="48" name="모서리가 둥근 직사각형 47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3126824" y="4451856"/>
            <a:ext cx="923586" cy="780117"/>
            <a:chOff x="4471355" y="1838133"/>
            <a:chExt cx="923586" cy="780117"/>
          </a:xfrm>
        </p:grpSpPr>
        <p:sp>
          <p:nvSpPr>
            <p:cNvPr id="57" name="아래쪽 화살표 56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2365158" y="4433637"/>
            <a:ext cx="859466" cy="780117"/>
            <a:chOff x="3032395" y="1838133"/>
            <a:chExt cx="859466" cy="780117"/>
          </a:xfrm>
        </p:grpSpPr>
        <p:sp>
          <p:nvSpPr>
            <p:cNvPr id="60" name="아래쪽 화살표 59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24" name="꺾인 연결선 23"/>
          <p:cNvCxnSpPr/>
          <p:nvPr/>
        </p:nvCxnSpPr>
        <p:spPr>
          <a:xfrm>
            <a:off x="3576947" y="5468724"/>
            <a:ext cx="457200" cy="408548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68" name="꺾인 연결선 7167"/>
          <p:cNvCxnSpPr/>
          <p:nvPr/>
        </p:nvCxnSpPr>
        <p:spPr>
          <a:xfrm flipV="1">
            <a:off x="3944311" y="5542585"/>
            <a:ext cx="1419777" cy="334687"/>
          </a:xfrm>
          <a:prstGeom prst="bentConnector3">
            <a:avLst>
              <a:gd name="adj1" fmla="val 7563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185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2940" y="468762"/>
            <a:ext cx="2680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개발자에게 자료구조란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pic>
        <p:nvPicPr>
          <p:cNvPr id="1026" name="Picture 2" descr="C:\Users\user\Desktop\DataStructure\KnowlegeQuiz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43" t="24738" b="17631"/>
          <a:stretch/>
        </p:blipFill>
        <p:spPr bwMode="auto">
          <a:xfrm>
            <a:off x="899591" y="1268760"/>
            <a:ext cx="7450073" cy="4250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84987" y="958549"/>
            <a:ext cx="3018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&lt;</a:t>
            </a:r>
            <a:r>
              <a:rPr lang="ko-KR" altLang="en-US" sz="1400" dirty="0" err="1" smtClean="0"/>
              <a:t>넥슨</a:t>
            </a:r>
            <a:r>
              <a:rPr lang="ko-KR" altLang="en-US" sz="1400" dirty="0" smtClean="0"/>
              <a:t> 박종천 부본부장님 강연 중</a:t>
            </a:r>
            <a:r>
              <a:rPr lang="en-US" altLang="ko-KR" sz="1400" dirty="0" smtClean="0"/>
              <a:t>&gt;</a:t>
            </a:r>
            <a:endParaRPr lang="ko-KR" altLang="en-US" sz="1400" dirty="0"/>
          </a:p>
        </p:txBody>
      </p:sp>
      <p:sp>
        <p:nvSpPr>
          <p:cNvPr id="5" name="직사각형 4"/>
          <p:cNvSpPr/>
          <p:nvPr/>
        </p:nvSpPr>
        <p:spPr>
          <a:xfrm>
            <a:off x="2771800" y="2204864"/>
            <a:ext cx="720080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543722" y="2204864"/>
            <a:ext cx="668238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290508" y="2204864"/>
            <a:ext cx="1793660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350302" y="2710520"/>
            <a:ext cx="720080" cy="3195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2267744" y="2710520"/>
            <a:ext cx="720080" cy="3195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793211" y="5661248"/>
            <a:ext cx="5330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여러분은 이 퀴즈 중 얼마나 많이 알고 있습니까</a:t>
            </a:r>
            <a:r>
              <a:rPr lang="en-US" altLang="ko-KR" dirty="0" smtClean="0">
                <a:solidFill>
                  <a:srgbClr val="FF0000"/>
                </a:solidFill>
              </a:rPr>
              <a:t>?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31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6" t="17751" r="48719" b="16944"/>
          <a:stretch/>
        </p:blipFill>
        <p:spPr bwMode="auto">
          <a:xfrm>
            <a:off x="4130102" y="286459"/>
            <a:ext cx="3638077" cy="3606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3039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12. Delete() : data</a:t>
            </a:r>
            <a:r>
              <a:rPr lang="ko-KR" altLang="en-US" dirty="0" smtClean="0"/>
              <a:t>의 삭제 </a:t>
            </a:r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4517296" y="3053325"/>
            <a:ext cx="1724262" cy="2848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0982" y="5242472"/>
            <a:ext cx="1800200" cy="432048"/>
            <a:chOff x="179512" y="1772816"/>
            <a:chExt cx="1800200" cy="432048"/>
          </a:xfrm>
        </p:grpSpPr>
        <p:sp>
          <p:nvSpPr>
            <p:cNvPr id="29" name="모서리가 둥근 직사각형 2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/>
          <p:cNvGrpSpPr/>
          <p:nvPr/>
        </p:nvGrpSpPr>
        <p:grpSpPr>
          <a:xfrm>
            <a:off x="2589524" y="5242472"/>
            <a:ext cx="1115381" cy="432048"/>
            <a:chOff x="611560" y="1772816"/>
            <a:chExt cx="1160670" cy="43204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5312463" y="5242472"/>
            <a:ext cx="1739797" cy="432048"/>
            <a:chOff x="611560" y="1772816"/>
            <a:chExt cx="1368152" cy="432048"/>
          </a:xfrm>
        </p:grpSpPr>
        <p:sp>
          <p:nvSpPr>
            <p:cNvPr id="44" name="모서리가 둥근 직사각형 4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/>
          <p:cNvGrpSpPr/>
          <p:nvPr/>
        </p:nvGrpSpPr>
        <p:grpSpPr>
          <a:xfrm>
            <a:off x="7052260" y="5252700"/>
            <a:ext cx="1115381" cy="432048"/>
            <a:chOff x="611560" y="1772816"/>
            <a:chExt cx="1160670" cy="432048"/>
          </a:xfrm>
        </p:grpSpPr>
        <p:sp>
          <p:nvSpPr>
            <p:cNvPr id="48" name="모서리가 둥근 직사각형 47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3126824" y="4451856"/>
            <a:ext cx="923586" cy="780117"/>
            <a:chOff x="4471355" y="1838133"/>
            <a:chExt cx="923586" cy="780117"/>
          </a:xfrm>
        </p:grpSpPr>
        <p:sp>
          <p:nvSpPr>
            <p:cNvPr id="57" name="아래쪽 화살표 56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2365158" y="4433637"/>
            <a:ext cx="859466" cy="780117"/>
            <a:chOff x="3032395" y="1838133"/>
            <a:chExt cx="859466" cy="780117"/>
          </a:xfrm>
        </p:grpSpPr>
        <p:sp>
          <p:nvSpPr>
            <p:cNvPr id="60" name="아래쪽 화살표 59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24" name="꺾인 연결선 23"/>
          <p:cNvCxnSpPr/>
          <p:nvPr/>
        </p:nvCxnSpPr>
        <p:spPr>
          <a:xfrm>
            <a:off x="3576947" y="5468724"/>
            <a:ext cx="457200" cy="408548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68" name="꺾인 연결선 7167"/>
          <p:cNvCxnSpPr/>
          <p:nvPr/>
        </p:nvCxnSpPr>
        <p:spPr>
          <a:xfrm flipV="1">
            <a:off x="3944311" y="5542585"/>
            <a:ext cx="1419777" cy="334687"/>
          </a:xfrm>
          <a:prstGeom prst="bentConnector3">
            <a:avLst>
              <a:gd name="adj1" fmla="val 7563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66673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527584" y="788148"/>
            <a:ext cx="2917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13. </a:t>
            </a:r>
            <a:r>
              <a:rPr lang="ko-KR" altLang="en-US" dirty="0" smtClean="0"/>
              <a:t>왜 더미가 들어가는가</a:t>
            </a:r>
            <a:r>
              <a:rPr lang="en-US" altLang="ko-KR" dirty="0" smtClean="0"/>
              <a:t>?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8" t="20443" r="25000" b="30139"/>
          <a:stretch/>
        </p:blipFill>
        <p:spPr bwMode="auto">
          <a:xfrm>
            <a:off x="827584" y="1196752"/>
            <a:ext cx="5781676" cy="3389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27584" y="4707007"/>
            <a:ext cx="6555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우리가 본 </a:t>
            </a:r>
            <a:r>
              <a:rPr lang="en-US" altLang="ko-KR" dirty="0" smtClean="0"/>
              <a:t>TED </a:t>
            </a:r>
            <a:r>
              <a:rPr lang="ko-KR" altLang="en-US" dirty="0" smtClean="0"/>
              <a:t>영상에서 </a:t>
            </a:r>
            <a:r>
              <a:rPr lang="ko-KR" altLang="en-US" dirty="0" err="1" smtClean="0"/>
              <a:t>리누스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토발즈가</a:t>
            </a:r>
            <a:r>
              <a:rPr lang="ko-KR" altLang="en-US" dirty="0" smtClean="0"/>
              <a:t> 단순 </a:t>
            </a:r>
            <a:r>
              <a:rPr lang="ko-KR" altLang="en-US" dirty="0" err="1" smtClean="0"/>
              <a:t>싱글</a:t>
            </a:r>
            <a:r>
              <a:rPr lang="ko-KR" altLang="en-US" dirty="0" smtClean="0"/>
              <a:t> 리스트의</a:t>
            </a:r>
            <a:endParaRPr lang="en-US" altLang="ko-KR" dirty="0" smtClean="0"/>
          </a:p>
          <a:p>
            <a:r>
              <a:rPr lang="ko-KR" altLang="en-US" dirty="0" smtClean="0"/>
              <a:t>단점에 대해서 말하고 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71600" y="5353338"/>
            <a:ext cx="6925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물론 </a:t>
            </a:r>
            <a:r>
              <a:rPr lang="ko-KR" altLang="en-US" dirty="0" err="1" smtClean="0"/>
              <a:t>토발즈는</a:t>
            </a:r>
            <a:r>
              <a:rPr lang="ko-KR" altLang="en-US" dirty="0" smtClean="0"/>
              <a:t> 자신만의 코딩으로 이 문제를 해결해버리지만</a:t>
            </a:r>
            <a:r>
              <a:rPr lang="en-US" altLang="ko-KR" dirty="0" smtClean="0"/>
              <a:t>….;;;;;;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15616" y="5750663"/>
            <a:ext cx="7071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우리는 </a:t>
            </a:r>
            <a:r>
              <a:rPr lang="ko-KR" altLang="en-US" dirty="0" err="1" smtClean="0"/>
              <a:t>토발즈</a:t>
            </a:r>
            <a:r>
              <a:rPr lang="ko-KR" altLang="en-US" dirty="0" smtClean="0"/>
              <a:t> 같은 천재가 아니니 어떤 방법이 있는지 알아봅시다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75794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6" t="17751" r="48719" b="16944"/>
          <a:stretch/>
        </p:blipFill>
        <p:spPr bwMode="auto">
          <a:xfrm>
            <a:off x="4545694" y="473547"/>
            <a:ext cx="3638077" cy="3606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2917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13. </a:t>
            </a:r>
            <a:r>
              <a:rPr lang="ko-KR" altLang="en-US" dirty="0" smtClean="0"/>
              <a:t>왜 더미가 들어가는가</a:t>
            </a:r>
            <a:r>
              <a:rPr lang="en-US" altLang="ko-KR" dirty="0" smtClean="0"/>
              <a:t>?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932888" y="1745782"/>
            <a:ext cx="2863016" cy="5030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24865" y="1983763"/>
            <a:ext cx="440216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더미를 넣음으로써</a:t>
            </a:r>
            <a:endParaRPr lang="en-US" altLang="ko-KR" dirty="0" smtClean="0"/>
          </a:p>
          <a:p>
            <a:r>
              <a:rPr lang="ko-KR" altLang="en-US" dirty="0" smtClean="0"/>
              <a:t>이 한 줄로 두 경우</a:t>
            </a:r>
            <a:endParaRPr lang="en-US" altLang="ko-KR" dirty="0" smtClean="0"/>
          </a:p>
          <a:p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가장 첫 번째 데이터를 지우는 경우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두 번째 이후의 데이터를 지우는 경우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err="1" smtClean="0"/>
              <a:t>를</a:t>
            </a:r>
            <a:r>
              <a:rPr lang="ko-KR" altLang="en-US" dirty="0" smtClean="0"/>
              <a:t> 모두 처리할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cxnSp>
        <p:nvCxnSpPr>
          <p:cNvPr id="5" name="직선 화살표 연결선 4"/>
          <p:cNvCxnSpPr/>
          <p:nvPr/>
        </p:nvCxnSpPr>
        <p:spPr>
          <a:xfrm flipV="1">
            <a:off x="3944311" y="2132856"/>
            <a:ext cx="915721" cy="720080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164074" y="2852936"/>
            <a:ext cx="411989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32"/>
          <p:cNvGrpSpPr/>
          <p:nvPr/>
        </p:nvGrpSpPr>
        <p:grpSpPr>
          <a:xfrm>
            <a:off x="821002" y="5589240"/>
            <a:ext cx="1800200" cy="432048"/>
            <a:chOff x="179512" y="1772816"/>
            <a:chExt cx="1800200" cy="432048"/>
          </a:xfrm>
        </p:grpSpPr>
        <p:sp>
          <p:nvSpPr>
            <p:cNvPr id="34" name="모서리가 둥근 직사각형 3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179512" y="1772816"/>
              <a:ext cx="1224136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dummy</a:t>
              </a:r>
              <a:endParaRPr lang="ko-KR" altLang="en-US" dirty="0"/>
            </a:p>
          </p:txBody>
        </p:sp>
        <p:cxnSp>
          <p:nvCxnSpPr>
            <p:cNvPr id="39" name="직선 화살표 연결선 38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/>
          <p:cNvGrpSpPr/>
          <p:nvPr/>
        </p:nvGrpSpPr>
        <p:grpSpPr>
          <a:xfrm>
            <a:off x="2629544" y="5589240"/>
            <a:ext cx="1314767" cy="432048"/>
            <a:chOff x="611560" y="1772816"/>
            <a:chExt cx="1368152" cy="432048"/>
          </a:xfrm>
        </p:grpSpPr>
        <p:sp>
          <p:nvSpPr>
            <p:cNvPr id="41" name="모서리가 둥근 직사각형 4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모서리가 둥근 직사각형 41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50" name="직선 화살표 연결선 49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그룹 50"/>
          <p:cNvGrpSpPr/>
          <p:nvPr/>
        </p:nvGrpSpPr>
        <p:grpSpPr>
          <a:xfrm>
            <a:off x="3984331" y="5589240"/>
            <a:ext cx="1314767" cy="432048"/>
            <a:chOff x="611560" y="1772816"/>
            <a:chExt cx="1368152" cy="432048"/>
          </a:xfrm>
        </p:grpSpPr>
        <p:sp>
          <p:nvSpPr>
            <p:cNvPr id="52" name="모서리가 둥근 직사각형 51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모서리가 둥근 직사각형 52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54" name="직선 화살표 연결선 53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그룹 54"/>
          <p:cNvGrpSpPr/>
          <p:nvPr/>
        </p:nvGrpSpPr>
        <p:grpSpPr>
          <a:xfrm>
            <a:off x="5352483" y="5589240"/>
            <a:ext cx="1314767" cy="432048"/>
            <a:chOff x="611560" y="1772816"/>
            <a:chExt cx="1368152" cy="432048"/>
          </a:xfrm>
        </p:grpSpPr>
        <p:sp>
          <p:nvSpPr>
            <p:cNvPr id="62" name="모서리가 둥근 직사각형 61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모서리가 둥근 직사각형 62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64" name="직선 화살표 연결선 63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그룹 64"/>
          <p:cNvGrpSpPr/>
          <p:nvPr/>
        </p:nvGrpSpPr>
        <p:grpSpPr>
          <a:xfrm>
            <a:off x="6667250" y="5589240"/>
            <a:ext cx="1115381" cy="432048"/>
            <a:chOff x="611560" y="1772816"/>
            <a:chExt cx="1160670" cy="432048"/>
          </a:xfrm>
        </p:grpSpPr>
        <p:sp>
          <p:nvSpPr>
            <p:cNvPr id="66" name="모서리가 둥근 직사각형 6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모서리가 둥근 직사각형 66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null</a:t>
              </a:r>
              <a:endParaRPr lang="ko-KR" altLang="en-US" dirty="0"/>
            </a:p>
          </p:txBody>
        </p:sp>
      </p:grpSp>
      <p:grpSp>
        <p:nvGrpSpPr>
          <p:cNvPr id="68" name="그룹 67"/>
          <p:cNvGrpSpPr/>
          <p:nvPr/>
        </p:nvGrpSpPr>
        <p:grpSpPr>
          <a:xfrm>
            <a:off x="844879" y="4766527"/>
            <a:ext cx="700833" cy="780117"/>
            <a:chOff x="1513089" y="1838133"/>
            <a:chExt cx="700833" cy="780117"/>
          </a:xfrm>
        </p:grpSpPr>
        <p:sp>
          <p:nvSpPr>
            <p:cNvPr id="69" name="아래쪽 화살표 68"/>
            <p:cNvSpPr/>
            <p:nvPr/>
          </p:nvSpPr>
          <p:spPr>
            <a:xfrm>
              <a:off x="1721102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513089" y="183813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head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5590377" y="4737115"/>
            <a:ext cx="497252" cy="780117"/>
            <a:chOff x="5878409" y="1838133"/>
            <a:chExt cx="497252" cy="780117"/>
          </a:xfrm>
        </p:grpSpPr>
        <p:sp>
          <p:nvSpPr>
            <p:cNvPr id="72" name="아래쪽 화살표 71"/>
            <p:cNvSpPr/>
            <p:nvPr/>
          </p:nvSpPr>
          <p:spPr>
            <a:xfrm>
              <a:off x="6021105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878409" y="183813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tail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74" name="그룹 73"/>
          <p:cNvGrpSpPr/>
          <p:nvPr/>
        </p:nvGrpSpPr>
        <p:grpSpPr>
          <a:xfrm>
            <a:off x="2725441" y="4737115"/>
            <a:ext cx="923586" cy="780117"/>
            <a:chOff x="4471355" y="1838133"/>
            <a:chExt cx="923586" cy="780117"/>
          </a:xfrm>
        </p:grpSpPr>
        <p:sp>
          <p:nvSpPr>
            <p:cNvPr id="75" name="아래쪽 화살표 74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80" name="그룹 79"/>
          <p:cNvGrpSpPr/>
          <p:nvPr/>
        </p:nvGrpSpPr>
        <p:grpSpPr>
          <a:xfrm>
            <a:off x="1545712" y="4809123"/>
            <a:ext cx="859466" cy="780117"/>
            <a:chOff x="3032395" y="1838133"/>
            <a:chExt cx="859466" cy="780117"/>
          </a:xfrm>
        </p:grpSpPr>
        <p:sp>
          <p:nvSpPr>
            <p:cNvPr id="81" name="아래쪽 화살표 80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85736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2794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14. before</a:t>
            </a:r>
            <a:r>
              <a:rPr lang="ko-KR" altLang="en-US" dirty="0" smtClean="0"/>
              <a:t>가 필요한 이유</a:t>
            </a:r>
            <a:endParaRPr lang="ko-KR" altLang="en-US" dirty="0"/>
          </a:p>
        </p:txBody>
      </p:sp>
      <p:pic>
        <p:nvPicPr>
          <p:cNvPr id="3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5" t="31353" r="41613" b="13334"/>
          <a:stretch/>
        </p:blipFill>
        <p:spPr bwMode="auto">
          <a:xfrm>
            <a:off x="826253" y="1620765"/>
            <a:ext cx="3381458" cy="2528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직사각형 32"/>
          <p:cNvSpPr/>
          <p:nvPr/>
        </p:nvSpPr>
        <p:spPr>
          <a:xfrm>
            <a:off x="1246451" y="3122306"/>
            <a:ext cx="2663698" cy="5227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21671" y="1700808"/>
            <a:ext cx="37448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Next() </a:t>
            </a:r>
            <a:r>
              <a:rPr lang="ko-KR" altLang="en-US" dirty="0" smtClean="0"/>
              <a:t>함수가 </a:t>
            </a:r>
            <a:r>
              <a:rPr lang="en-US" altLang="ko-KR" dirty="0" smtClean="0"/>
              <a:t>true</a:t>
            </a:r>
            <a:r>
              <a:rPr lang="ko-KR" altLang="en-US" dirty="0" smtClean="0"/>
              <a:t>를 반환하며</a:t>
            </a:r>
            <a:endParaRPr lang="en-US" altLang="ko-KR" dirty="0" smtClean="0"/>
          </a:p>
          <a:p>
            <a:r>
              <a:rPr lang="ko-KR" altLang="en-US" dirty="0" smtClean="0"/>
              <a:t>끝난다는 것은</a:t>
            </a:r>
            <a:endParaRPr lang="en-US" altLang="ko-KR" dirty="0" smtClean="0"/>
          </a:p>
          <a:p>
            <a:r>
              <a:rPr lang="en-US" altLang="ko-KR" dirty="0" smtClean="0"/>
              <a:t>Current</a:t>
            </a:r>
            <a:r>
              <a:rPr lang="ko-KR" altLang="en-US" dirty="0" smtClean="0"/>
              <a:t>가 마지막에 가리킨 </a:t>
            </a:r>
            <a:r>
              <a:rPr lang="ko-KR" altLang="en-US" dirty="0" err="1" smtClean="0"/>
              <a:t>노드의</a:t>
            </a:r>
            <a:endParaRPr lang="en-US" altLang="ko-KR" dirty="0" smtClean="0"/>
          </a:p>
          <a:p>
            <a:r>
              <a:rPr lang="en-US" altLang="ko-KR" dirty="0" smtClean="0"/>
              <a:t>Data</a:t>
            </a:r>
            <a:r>
              <a:rPr lang="ko-KR" altLang="en-US" dirty="0" smtClean="0"/>
              <a:t>를 이미 반환했다는 것</a:t>
            </a:r>
            <a:endParaRPr lang="ko-KR" altLang="en-US" dirty="0"/>
          </a:p>
        </p:txBody>
      </p:sp>
      <p:grpSp>
        <p:nvGrpSpPr>
          <p:cNvPr id="85" name="그룹 84"/>
          <p:cNvGrpSpPr/>
          <p:nvPr/>
        </p:nvGrpSpPr>
        <p:grpSpPr>
          <a:xfrm>
            <a:off x="1961558" y="5574847"/>
            <a:ext cx="1314767" cy="432048"/>
            <a:chOff x="611560" y="1772816"/>
            <a:chExt cx="1368152" cy="432048"/>
          </a:xfrm>
        </p:grpSpPr>
        <p:sp>
          <p:nvSpPr>
            <p:cNvPr id="86" name="모서리가 둥근 직사각형 8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모서리가 둥근 직사각형 8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88" name="직선 화살표 연결선 87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그룹 88"/>
          <p:cNvGrpSpPr/>
          <p:nvPr/>
        </p:nvGrpSpPr>
        <p:grpSpPr>
          <a:xfrm>
            <a:off x="3316345" y="5574847"/>
            <a:ext cx="1314767" cy="432048"/>
            <a:chOff x="611560" y="1772816"/>
            <a:chExt cx="1368152" cy="432048"/>
          </a:xfrm>
        </p:grpSpPr>
        <p:sp>
          <p:nvSpPr>
            <p:cNvPr id="90" name="모서리가 둥근 직사각형 89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모서리가 둥근 직사각형 90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  <p:cxnSp>
          <p:nvCxnSpPr>
            <p:cNvPr id="92" name="직선 화살표 연결선 91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/>
          <p:cNvGrpSpPr/>
          <p:nvPr/>
        </p:nvGrpSpPr>
        <p:grpSpPr>
          <a:xfrm>
            <a:off x="4684497" y="5574847"/>
            <a:ext cx="1739797" cy="432048"/>
            <a:chOff x="611560" y="1772816"/>
            <a:chExt cx="1368152" cy="432048"/>
          </a:xfrm>
        </p:grpSpPr>
        <p:sp>
          <p:nvSpPr>
            <p:cNvPr id="94" name="모서리가 둥근 직사각형 93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모서리가 둥근 직사각형 94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4</a:t>
              </a:r>
              <a:endParaRPr lang="ko-KR" altLang="en-US" dirty="0"/>
            </a:p>
          </p:txBody>
        </p:sp>
        <p:cxnSp>
          <p:nvCxnSpPr>
            <p:cNvPr id="96" name="직선 화살표 연결선 95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그룹 102"/>
          <p:cNvGrpSpPr/>
          <p:nvPr/>
        </p:nvGrpSpPr>
        <p:grpSpPr>
          <a:xfrm>
            <a:off x="3153940" y="4780337"/>
            <a:ext cx="923586" cy="780117"/>
            <a:chOff x="4471355" y="1838133"/>
            <a:chExt cx="923586" cy="780117"/>
          </a:xfrm>
        </p:grpSpPr>
        <p:sp>
          <p:nvSpPr>
            <p:cNvPr id="104" name="아래쪽 화살표 103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06" name="그룹 105"/>
          <p:cNvGrpSpPr/>
          <p:nvPr/>
        </p:nvGrpSpPr>
        <p:grpSpPr>
          <a:xfrm>
            <a:off x="4645604" y="4700695"/>
            <a:ext cx="1115381" cy="432048"/>
            <a:chOff x="611560" y="1772816"/>
            <a:chExt cx="1160670" cy="432048"/>
          </a:xfrm>
        </p:grpSpPr>
        <p:sp>
          <p:nvSpPr>
            <p:cNvPr id="107" name="모서리가 둥근 직사각형 106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모서리가 둥근 직사각형 107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</p:grpSp>
      <p:cxnSp>
        <p:nvCxnSpPr>
          <p:cNvPr id="109" name="직선 화살표 연결선 108"/>
          <p:cNvCxnSpPr/>
          <p:nvPr/>
        </p:nvCxnSpPr>
        <p:spPr>
          <a:xfrm flipV="1">
            <a:off x="3791950" y="4873429"/>
            <a:ext cx="847943" cy="667459"/>
          </a:xfrm>
          <a:prstGeom prst="straightConnector1">
            <a:avLst/>
          </a:prstGeom>
          <a:ln w="762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/>
          <p:cNvSpPr txBox="1"/>
          <p:nvPr/>
        </p:nvSpPr>
        <p:spPr>
          <a:xfrm>
            <a:off x="4215922" y="517729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복</a:t>
            </a:r>
            <a:r>
              <a:rPr lang="ko-KR" altLang="en-US" dirty="0">
                <a:solidFill>
                  <a:srgbClr val="FF0000"/>
                </a:solidFill>
              </a:rPr>
              <a:t>사</a:t>
            </a:r>
          </a:p>
        </p:txBody>
      </p:sp>
      <p:grpSp>
        <p:nvGrpSpPr>
          <p:cNvPr id="111" name="그룹 110"/>
          <p:cNvGrpSpPr/>
          <p:nvPr/>
        </p:nvGrpSpPr>
        <p:grpSpPr>
          <a:xfrm>
            <a:off x="1885924" y="4784674"/>
            <a:ext cx="859466" cy="780117"/>
            <a:chOff x="3032395" y="1838133"/>
            <a:chExt cx="859466" cy="780117"/>
          </a:xfrm>
        </p:grpSpPr>
        <p:sp>
          <p:nvSpPr>
            <p:cNvPr id="112" name="아래쪽 화살표 111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14" name="그룹 113"/>
          <p:cNvGrpSpPr/>
          <p:nvPr/>
        </p:nvGrpSpPr>
        <p:grpSpPr>
          <a:xfrm>
            <a:off x="646853" y="5574847"/>
            <a:ext cx="1314767" cy="432048"/>
            <a:chOff x="611560" y="1772816"/>
            <a:chExt cx="1368152" cy="432048"/>
          </a:xfrm>
        </p:grpSpPr>
        <p:sp>
          <p:nvSpPr>
            <p:cNvPr id="115" name="모서리가 둥근 직사각형 114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모서리가 둥근 직사각형 115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cxnSp>
          <p:nvCxnSpPr>
            <p:cNvPr id="117" name="직선 화살표 연결선 116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8" name="그룹 117"/>
          <p:cNvGrpSpPr/>
          <p:nvPr/>
        </p:nvGrpSpPr>
        <p:grpSpPr>
          <a:xfrm>
            <a:off x="6424294" y="5574847"/>
            <a:ext cx="1739797" cy="432048"/>
            <a:chOff x="611560" y="1772816"/>
            <a:chExt cx="1368152" cy="432048"/>
          </a:xfrm>
        </p:grpSpPr>
        <p:sp>
          <p:nvSpPr>
            <p:cNvPr id="119" name="모서리가 둥근 직사각형 11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모서리가 둥근 직사각형 119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cxnSp>
          <p:nvCxnSpPr>
            <p:cNvPr id="121" name="직선 화살표 연결선 12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75794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2794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14. before</a:t>
            </a:r>
            <a:r>
              <a:rPr lang="ko-KR" altLang="en-US" dirty="0" smtClean="0"/>
              <a:t>가 필요한 이유</a:t>
            </a:r>
            <a:endParaRPr lang="ko-KR" altLang="en-US" dirty="0"/>
          </a:p>
        </p:txBody>
      </p:sp>
      <p:grpSp>
        <p:nvGrpSpPr>
          <p:cNvPr id="45" name="그룹 44"/>
          <p:cNvGrpSpPr/>
          <p:nvPr/>
        </p:nvGrpSpPr>
        <p:grpSpPr>
          <a:xfrm>
            <a:off x="1165054" y="3782299"/>
            <a:ext cx="1115381" cy="432048"/>
            <a:chOff x="611560" y="1772816"/>
            <a:chExt cx="1160670" cy="432048"/>
          </a:xfrm>
        </p:grpSpPr>
        <p:sp>
          <p:nvSpPr>
            <p:cNvPr id="46" name="모서리가 둥근 직사각형 4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모서리가 둥근 직사각형 4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3887993" y="3782299"/>
            <a:ext cx="1739797" cy="432048"/>
            <a:chOff x="611560" y="1772816"/>
            <a:chExt cx="1368152" cy="432048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4</a:t>
              </a:r>
              <a:endParaRPr lang="ko-KR" altLang="en-US" dirty="0"/>
            </a:p>
          </p:txBody>
        </p:sp>
        <p:cxnSp>
          <p:nvCxnSpPr>
            <p:cNvPr id="51" name="직선 화살표 연결선 5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그룹 54"/>
          <p:cNvGrpSpPr/>
          <p:nvPr/>
        </p:nvGrpSpPr>
        <p:grpSpPr>
          <a:xfrm>
            <a:off x="4010452" y="3021943"/>
            <a:ext cx="923586" cy="780117"/>
            <a:chOff x="4471355" y="1838133"/>
            <a:chExt cx="923586" cy="780117"/>
          </a:xfrm>
        </p:grpSpPr>
        <p:sp>
          <p:nvSpPr>
            <p:cNvPr id="56" name="아래쪽 화살표 55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61" name="꺾인 연결선 60"/>
          <p:cNvCxnSpPr/>
          <p:nvPr/>
        </p:nvCxnSpPr>
        <p:spPr>
          <a:xfrm>
            <a:off x="2152477" y="4008551"/>
            <a:ext cx="457200" cy="408548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61"/>
          <p:cNvCxnSpPr/>
          <p:nvPr/>
        </p:nvCxnSpPr>
        <p:spPr>
          <a:xfrm flipV="1">
            <a:off x="2519841" y="4082412"/>
            <a:ext cx="1419777" cy="334687"/>
          </a:xfrm>
          <a:prstGeom prst="bentConnector3">
            <a:avLst>
              <a:gd name="adj1" fmla="val 7563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749132" y="1988840"/>
            <a:ext cx="655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current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3</a:t>
            </a:r>
            <a:r>
              <a:rPr lang="ko-KR" altLang="en-US" dirty="0"/>
              <a:t>이</a:t>
            </a:r>
            <a:r>
              <a:rPr lang="ko-KR" altLang="en-US" dirty="0" smtClean="0"/>
              <a:t> 저장된 데이터를 삭제 후</a:t>
            </a:r>
            <a:r>
              <a:rPr lang="en-US" altLang="ko-KR" dirty="0"/>
              <a:t> </a:t>
            </a:r>
            <a:r>
              <a:rPr lang="ko-KR" altLang="en-US" dirty="0" smtClean="0"/>
              <a:t>뒤 </a:t>
            </a:r>
            <a:r>
              <a:rPr lang="ko-KR" altLang="en-US" dirty="0" err="1" smtClean="0"/>
              <a:t>노드로</a:t>
            </a:r>
            <a:r>
              <a:rPr lang="ko-KR" altLang="en-US" dirty="0" smtClean="0"/>
              <a:t> 가버린다면</a:t>
            </a:r>
            <a:endParaRPr lang="ko-KR" altLang="en-US" dirty="0"/>
          </a:p>
        </p:txBody>
      </p:sp>
      <p:grpSp>
        <p:nvGrpSpPr>
          <p:cNvPr id="67" name="그룹 66"/>
          <p:cNvGrpSpPr/>
          <p:nvPr/>
        </p:nvGrpSpPr>
        <p:grpSpPr>
          <a:xfrm>
            <a:off x="1293011" y="3002182"/>
            <a:ext cx="859466" cy="780117"/>
            <a:chOff x="3032395" y="1838133"/>
            <a:chExt cx="859466" cy="780117"/>
          </a:xfrm>
        </p:grpSpPr>
        <p:sp>
          <p:nvSpPr>
            <p:cNvPr id="68" name="아래쪽 화살표 67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5627790" y="3782299"/>
            <a:ext cx="1739797" cy="432048"/>
            <a:chOff x="611560" y="1772816"/>
            <a:chExt cx="1368152" cy="432048"/>
          </a:xfrm>
        </p:grpSpPr>
        <p:sp>
          <p:nvSpPr>
            <p:cNvPr id="71" name="모서리가 둥근 직사각형 70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모서리가 둥근 직사각형 71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cxnSp>
          <p:nvCxnSpPr>
            <p:cNvPr id="73" name="직선 화살표 연결선 72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그룹 73"/>
          <p:cNvGrpSpPr/>
          <p:nvPr/>
        </p:nvGrpSpPr>
        <p:grpSpPr>
          <a:xfrm>
            <a:off x="2732448" y="2570134"/>
            <a:ext cx="1739797" cy="432048"/>
            <a:chOff x="611560" y="1772816"/>
            <a:chExt cx="1368152" cy="432048"/>
          </a:xfrm>
        </p:grpSpPr>
        <p:sp>
          <p:nvSpPr>
            <p:cNvPr id="75" name="모서리가 둥근 직사각형 74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모서리가 둥근 직사각형 75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  <p:cxnSp>
          <p:nvCxnSpPr>
            <p:cNvPr id="77" name="직선 화살표 연결선 76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4506240" y="2585225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3</a:t>
            </a:r>
            <a:r>
              <a:rPr lang="ko-KR" altLang="en-US" dirty="0" smtClean="0">
                <a:solidFill>
                  <a:srgbClr val="FF0000"/>
                </a:solidFill>
              </a:rPr>
              <a:t>은 이미 반환 되었음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9494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5" t="31353" r="41613" b="13334"/>
          <a:stretch/>
        </p:blipFill>
        <p:spPr bwMode="auto">
          <a:xfrm>
            <a:off x="546245" y="1765860"/>
            <a:ext cx="3381458" cy="2528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2794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14. before</a:t>
            </a:r>
            <a:r>
              <a:rPr lang="ko-KR" altLang="en-US" dirty="0" smtClean="0"/>
              <a:t>가 필요한 이유</a:t>
            </a:r>
            <a:endParaRPr lang="ko-KR" altLang="en-US" dirty="0"/>
          </a:p>
        </p:txBody>
      </p:sp>
      <p:grpSp>
        <p:nvGrpSpPr>
          <p:cNvPr id="45" name="그룹 44"/>
          <p:cNvGrpSpPr/>
          <p:nvPr/>
        </p:nvGrpSpPr>
        <p:grpSpPr>
          <a:xfrm>
            <a:off x="1244704" y="5186709"/>
            <a:ext cx="1115381" cy="432048"/>
            <a:chOff x="611560" y="1772816"/>
            <a:chExt cx="1160670" cy="432048"/>
          </a:xfrm>
        </p:grpSpPr>
        <p:sp>
          <p:nvSpPr>
            <p:cNvPr id="46" name="모서리가 둥근 직사각형 4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모서리가 둥근 직사각형 4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3967643" y="5186709"/>
            <a:ext cx="1739797" cy="432048"/>
            <a:chOff x="611560" y="1772816"/>
            <a:chExt cx="1368152" cy="432048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4</a:t>
              </a:r>
              <a:endParaRPr lang="ko-KR" altLang="en-US" dirty="0"/>
            </a:p>
          </p:txBody>
        </p:sp>
        <p:cxnSp>
          <p:nvCxnSpPr>
            <p:cNvPr id="51" name="직선 화살표 연결선 5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그룹 54"/>
          <p:cNvGrpSpPr/>
          <p:nvPr/>
        </p:nvGrpSpPr>
        <p:grpSpPr>
          <a:xfrm>
            <a:off x="4783854" y="4396093"/>
            <a:ext cx="923586" cy="780117"/>
            <a:chOff x="4471355" y="1838133"/>
            <a:chExt cx="923586" cy="780117"/>
          </a:xfrm>
        </p:grpSpPr>
        <p:sp>
          <p:nvSpPr>
            <p:cNvPr id="56" name="아래쪽 화살표 55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61" name="꺾인 연결선 60"/>
          <p:cNvCxnSpPr/>
          <p:nvPr/>
        </p:nvCxnSpPr>
        <p:spPr>
          <a:xfrm>
            <a:off x="2232127" y="5412961"/>
            <a:ext cx="457200" cy="408548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61"/>
          <p:cNvCxnSpPr/>
          <p:nvPr/>
        </p:nvCxnSpPr>
        <p:spPr>
          <a:xfrm flipV="1">
            <a:off x="2599491" y="5486822"/>
            <a:ext cx="1419777" cy="334687"/>
          </a:xfrm>
          <a:prstGeom prst="bentConnector3">
            <a:avLst>
              <a:gd name="adj1" fmla="val 7563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/>
          <p:cNvGrpSpPr/>
          <p:nvPr/>
        </p:nvGrpSpPr>
        <p:grpSpPr>
          <a:xfrm>
            <a:off x="4019268" y="4416820"/>
            <a:ext cx="859466" cy="780117"/>
            <a:chOff x="3032395" y="1838133"/>
            <a:chExt cx="859466" cy="780117"/>
          </a:xfrm>
        </p:grpSpPr>
        <p:sp>
          <p:nvSpPr>
            <p:cNvPr id="68" name="아래쪽 화살표 67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26" name="직사각형 25"/>
          <p:cNvSpPr/>
          <p:nvPr/>
        </p:nvSpPr>
        <p:spPr>
          <a:xfrm>
            <a:off x="968962" y="3015197"/>
            <a:ext cx="1955478" cy="2581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5724128" y="5186709"/>
            <a:ext cx="1739797" cy="432048"/>
            <a:chOff x="611560" y="1772816"/>
            <a:chExt cx="1368152" cy="432048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모서리가 둥근 직사각형 28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cxnSp>
          <p:nvCxnSpPr>
            <p:cNvPr id="30" name="직선 화살표 연결선 29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69460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5" t="31353" r="41613" b="13334"/>
          <a:stretch/>
        </p:blipFill>
        <p:spPr bwMode="auto">
          <a:xfrm>
            <a:off x="546245" y="1765860"/>
            <a:ext cx="3381458" cy="2528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5536" y="332656"/>
            <a:ext cx="288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Dummy </a:t>
            </a:r>
            <a:r>
              <a:rPr lang="en-US" altLang="ko-KR" dirty="0" err="1" smtClean="0"/>
              <a:t>LinkedList</a:t>
            </a:r>
            <a:r>
              <a:rPr lang="ko-KR" altLang="en-US" dirty="0" smtClean="0"/>
              <a:t>의 구현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6245" y="83813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멤버함수 구현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17356"/>
            <a:ext cx="2794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14. before</a:t>
            </a:r>
            <a:r>
              <a:rPr lang="ko-KR" altLang="en-US" dirty="0" smtClean="0"/>
              <a:t>가 필요한 이유</a:t>
            </a:r>
            <a:endParaRPr lang="ko-KR" altLang="en-US" dirty="0"/>
          </a:p>
        </p:txBody>
      </p:sp>
      <p:grpSp>
        <p:nvGrpSpPr>
          <p:cNvPr id="45" name="그룹 44"/>
          <p:cNvGrpSpPr/>
          <p:nvPr/>
        </p:nvGrpSpPr>
        <p:grpSpPr>
          <a:xfrm>
            <a:off x="720549" y="5417172"/>
            <a:ext cx="1115381" cy="432048"/>
            <a:chOff x="611560" y="1772816"/>
            <a:chExt cx="1160670" cy="432048"/>
          </a:xfrm>
        </p:grpSpPr>
        <p:sp>
          <p:nvSpPr>
            <p:cNvPr id="46" name="모서리가 둥근 직사각형 4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모서리가 둥근 직사각형 46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3443488" y="5417172"/>
            <a:ext cx="1739797" cy="432048"/>
            <a:chOff x="611560" y="1772816"/>
            <a:chExt cx="1368152" cy="432048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4</a:t>
              </a:r>
              <a:endParaRPr lang="ko-KR" altLang="en-US" dirty="0"/>
            </a:p>
          </p:txBody>
        </p:sp>
        <p:cxnSp>
          <p:nvCxnSpPr>
            <p:cNvPr id="51" name="직선 화살표 연결선 50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그룹 54"/>
          <p:cNvGrpSpPr/>
          <p:nvPr/>
        </p:nvGrpSpPr>
        <p:grpSpPr>
          <a:xfrm>
            <a:off x="5190817" y="4626556"/>
            <a:ext cx="923586" cy="780117"/>
            <a:chOff x="4471355" y="1838133"/>
            <a:chExt cx="923586" cy="780117"/>
          </a:xfrm>
        </p:grpSpPr>
        <p:sp>
          <p:nvSpPr>
            <p:cNvPr id="56" name="아래쪽 화살표 55"/>
            <p:cNvSpPr/>
            <p:nvPr/>
          </p:nvSpPr>
          <p:spPr>
            <a:xfrm>
              <a:off x="467936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471355" y="1838133"/>
              <a:ext cx="923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current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61" name="꺾인 연결선 60"/>
          <p:cNvCxnSpPr/>
          <p:nvPr/>
        </p:nvCxnSpPr>
        <p:spPr>
          <a:xfrm>
            <a:off x="1707972" y="5643424"/>
            <a:ext cx="457200" cy="408548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61"/>
          <p:cNvCxnSpPr/>
          <p:nvPr/>
        </p:nvCxnSpPr>
        <p:spPr>
          <a:xfrm flipV="1">
            <a:off x="2075336" y="5717285"/>
            <a:ext cx="1419777" cy="334687"/>
          </a:xfrm>
          <a:prstGeom prst="bentConnector3">
            <a:avLst>
              <a:gd name="adj1" fmla="val 7563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/>
          <p:cNvGrpSpPr/>
          <p:nvPr/>
        </p:nvGrpSpPr>
        <p:grpSpPr>
          <a:xfrm>
            <a:off x="3495113" y="4647283"/>
            <a:ext cx="859466" cy="780117"/>
            <a:chOff x="3032395" y="1838133"/>
            <a:chExt cx="859466" cy="780117"/>
          </a:xfrm>
        </p:grpSpPr>
        <p:sp>
          <p:nvSpPr>
            <p:cNvPr id="68" name="아래쪽 화살표 67"/>
            <p:cNvSpPr/>
            <p:nvPr/>
          </p:nvSpPr>
          <p:spPr>
            <a:xfrm>
              <a:off x="3240408" y="2186202"/>
              <a:ext cx="301370" cy="432048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032395" y="1838133"/>
              <a:ext cx="859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before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26" name="직사각형 25"/>
          <p:cNvSpPr/>
          <p:nvPr/>
        </p:nvSpPr>
        <p:spPr>
          <a:xfrm>
            <a:off x="941597" y="3248472"/>
            <a:ext cx="2688668" cy="5405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/>
          <p:cNvGrpSpPr/>
          <p:nvPr/>
        </p:nvGrpSpPr>
        <p:grpSpPr>
          <a:xfrm>
            <a:off x="5190817" y="5417172"/>
            <a:ext cx="1739797" cy="432048"/>
            <a:chOff x="611560" y="1772816"/>
            <a:chExt cx="1368152" cy="432048"/>
          </a:xfrm>
        </p:grpSpPr>
        <p:sp>
          <p:nvSpPr>
            <p:cNvPr id="27" name="모서리가 둥근 직사각형 26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모서리가 둥근 직사각형 27"/>
            <p:cNvSpPr/>
            <p:nvPr/>
          </p:nvSpPr>
          <p:spPr>
            <a:xfrm>
              <a:off x="611560" y="1772816"/>
              <a:ext cx="792088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cxnSp>
          <p:nvCxnSpPr>
            <p:cNvPr id="29" name="직선 화살표 연결선 28"/>
            <p:cNvCxnSpPr/>
            <p:nvPr/>
          </p:nvCxnSpPr>
          <p:spPr>
            <a:xfrm>
              <a:off x="1547664" y="1988840"/>
              <a:ext cx="432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/>
          <p:cNvGrpSpPr/>
          <p:nvPr/>
        </p:nvGrpSpPr>
        <p:grpSpPr>
          <a:xfrm>
            <a:off x="6627916" y="4572635"/>
            <a:ext cx="1115381" cy="432048"/>
            <a:chOff x="611560" y="1772816"/>
            <a:chExt cx="1160670" cy="43204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60" y="1772816"/>
              <a:ext cx="1160670" cy="43204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</p:grpSp>
      <p:cxnSp>
        <p:nvCxnSpPr>
          <p:cNvPr id="38" name="직선 화살표 연결선 37"/>
          <p:cNvCxnSpPr/>
          <p:nvPr/>
        </p:nvCxnSpPr>
        <p:spPr>
          <a:xfrm flipV="1">
            <a:off x="5774262" y="4745369"/>
            <a:ext cx="847943" cy="667459"/>
          </a:xfrm>
          <a:prstGeom prst="straightConnector1">
            <a:avLst/>
          </a:prstGeom>
          <a:ln w="762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198234" y="504923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복</a:t>
            </a:r>
            <a:r>
              <a:rPr lang="ko-KR" altLang="en-US" dirty="0">
                <a:solidFill>
                  <a:srgbClr val="FF0000"/>
                </a:solidFill>
              </a:rPr>
              <a:t>사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363132" y="3249891"/>
            <a:ext cx="2523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4</a:t>
            </a:r>
            <a:r>
              <a:rPr lang="ko-KR" altLang="en-US" dirty="0" smtClean="0">
                <a:solidFill>
                  <a:srgbClr val="FF0000"/>
                </a:solidFill>
              </a:rPr>
              <a:t>는 반환되지 않는다</a:t>
            </a:r>
            <a:r>
              <a:rPr lang="en-US" altLang="ko-KR" dirty="0" smtClean="0">
                <a:solidFill>
                  <a:srgbClr val="FF0000"/>
                </a:solidFill>
              </a:rPr>
              <a:t>!!!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10451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63888" y="3212976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감사합니다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0113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332656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자료구조 왜 배우나요</a:t>
            </a:r>
            <a:r>
              <a:rPr lang="en-US" altLang="ko-KR" dirty="0" smtClean="0"/>
              <a:t>?</a:t>
            </a:r>
          </a:p>
        </p:txBody>
      </p:sp>
      <p:pic>
        <p:nvPicPr>
          <p:cNvPr id="2050" name="Picture 2" descr="C:\Users\user\Desktop\Demo1.gif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980728"/>
            <a:ext cx="3512027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8" t="32778" r="28906" b="55139"/>
          <a:stretch/>
        </p:blipFill>
        <p:spPr bwMode="auto">
          <a:xfrm>
            <a:off x="827584" y="3933056"/>
            <a:ext cx="7478073" cy="936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07706" y="1628800"/>
            <a:ext cx="756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FF0000"/>
                </a:solidFill>
              </a:rPr>
              <a:t>Poster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23084" y="2544335"/>
            <a:ext cx="10164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FF0000"/>
                </a:solidFill>
              </a:rPr>
              <a:t>Listener1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71800" y="2541413"/>
            <a:ext cx="10164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FF0000"/>
                </a:solidFill>
              </a:rPr>
              <a:t>Listener2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05363" y="2866376"/>
            <a:ext cx="32736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이벤트가 발생했을 때만 처리하는</a:t>
            </a:r>
            <a:endParaRPr lang="en-US" altLang="ko-KR" sz="1600" dirty="0" smtClean="0"/>
          </a:p>
          <a:p>
            <a:r>
              <a:rPr lang="ko-KR" altLang="en-US" sz="1600" dirty="0" smtClean="0"/>
              <a:t>이벤트 </a:t>
            </a:r>
            <a:r>
              <a:rPr lang="ko-KR" altLang="en-US" sz="1600" dirty="0" err="1" smtClean="0"/>
              <a:t>드리븐</a:t>
            </a:r>
            <a:r>
              <a:rPr lang="ko-KR" altLang="en-US" sz="1600" dirty="0" smtClean="0"/>
              <a:t> 프로그래밍 예제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950125" y="5127293"/>
            <a:ext cx="6703310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자료구조를 공부한 사람이라면</a:t>
            </a:r>
            <a:r>
              <a:rPr lang="en-US" altLang="ko-KR" sz="1600" dirty="0" smtClean="0"/>
              <a:t>,</a:t>
            </a:r>
          </a:p>
          <a:p>
            <a:r>
              <a:rPr lang="en-US" altLang="ko-KR" dirty="0" smtClean="0">
                <a:solidFill>
                  <a:srgbClr val="FF0000"/>
                </a:solidFill>
              </a:rPr>
              <a:t>Table</a:t>
            </a:r>
            <a:r>
              <a:rPr lang="ko-KR" altLang="en-US" dirty="0" smtClean="0">
                <a:solidFill>
                  <a:srgbClr val="FF0000"/>
                </a:solidFill>
              </a:rPr>
              <a:t>이란 자료구조의 </a:t>
            </a:r>
            <a:r>
              <a:rPr lang="en-US" altLang="ko-KR" dirty="0" smtClean="0">
                <a:solidFill>
                  <a:srgbClr val="FF0000"/>
                </a:solidFill>
              </a:rPr>
              <a:t>Closed addressing </a:t>
            </a:r>
            <a:r>
              <a:rPr lang="ko-KR" altLang="en-US" dirty="0" smtClean="0">
                <a:solidFill>
                  <a:srgbClr val="FF0000"/>
                </a:solidFill>
              </a:rPr>
              <a:t>기법이 사용되었군요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</a:p>
          <a:p>
            <a:r>
              <a:rPr lang="ko-KR" altLang="en-US" sz="1600" dirty="0" smtClean="0"/>
              <a:t>라고 말할 겁니다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4887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2339752" y="847056"/>
            <a:ext cx="4104456" cy="792088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/>
              <a:t>Event Manager</a:t>
            </a:r>
            <a:endParaRPr lang="ko-KR" altLang="en-US" sz="2800" dirty="0"/>
          </a:p>
        </p:txBody>
      </p:sp>
      <p:sp>
        <p:nvSpPr>
          <p:cNvPr id="5" name="타원 4"/>
          <p:cNvSpPr/>
          <p:nvPr/>
        </p:nvSpPr>
        <p:spPr>
          <a:xfrm>
            <a:off x="323528" y="2132856"/>
            <a:ext cx="2160240" cy="72008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/>
              <a:t>Poster</a:t>
            </a:r>
            <a:endParaRPr lang="ko-KR" altLang="en-US" sz="2000" dirty="0"/>
          </a:p>
        </p:txBody>
      </p:sp>
      <p:sp>
        <p:nvSpPr>
          <p:cNvPr id="6" name="타원 5"/>
          <p:cNvSpPr/>
          <p:nvPr/>
        </p:nvSpPr>
        <p:spPr>
          <a:xfrm>
            <a:off x="5940152" y="2348880"/>
            <a:ext cx="2160240" cy="72008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/>
              <a:t>Listener</a:t>
            </a:r>
            <a:endParaRPr lang="ko-KR" altLang="en-US" sz="2000" dirty="0"/>
          </a:p>
        </p:txBody>
      </p:sp>
      <p:sp>
        <p:nvSpPr>
          <p:cNvPr id="7" name="타원 6"/>
          <p:cNvSpPr/>
          <p:nvPr/>
        </p:nvSpPr>
        <p:spPr>
          <a:xfrm>
            <a:off x="6012160" y="3169771"/>
            <a:ext cx="2160240" cy="72008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/>
              <a:t>Listener</a:t>
            </a:r>
            <a:endParaRPr lang="ko-KR" altLang="en-US" sz="2000" dirty="0"/>
          </a:p>
        </p:txBody>
      </p:sp>
      <p:sp>
        <p:nvSpPr>
          <p:cNvPr id="8" name="타원 7"/>
          <p:cNvSpPr/>
          <p:nvPr/>
        </p:nvSpPr>
        <p:spPr>
          <a:xfrm>
            <a:off x="6012160" y="4005064"/>
            <a:ext cx="2160240" cy="72008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/>
              <a:t>Listener</a:t>
            </a:r>
            <a:endParaRPr lang="ko-KR" altLang="en-US" sz="2000" dirty="0"/>
          </a:p>
        </p:txBody>
      </p:sp>
      <p:sp>
        <p:nvSpPr>
          <p:cNvPr id="9" name="오른쪽 화살표 8"/>
          <p:cNvSpPr/>
          <p:nvPr/>
        </p:nvSpPr>
        <p:spPr>
          <a:xfrm rot="19230450">
            <a:off x="2051720" y="1639144"/>
            <a:ext cx="648072" cy="34969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773298" y="1290772"/>
            <a:ext cx="15664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포스터가</a:t>
            </a:r>
            <a:endParaRPr lang="en-US" altLang="ko-KR" sz="1400" dirty="0" smtClean="0">
              <a:solidFill>
                <a:srgbClr val="FF0000"/>
              </a:solidFill>
            </a:endParaRPr>
          </a:p>
          <a:p>
            <a:r>
              <a:rPr lang="ko-KR" altLang="en-US" sz="1400" dirty="0" smtClean="0">
                <a:solidFill>
                  <a:srgbClr val="FF0000"/>
                </a:solidFill>
              </a:rPr>
              <a:t>이벤트 발생 전달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12" name="오른쪽 화살표 11"/>
          <p:cNvSpPr/>
          <p:nvPr/>
        </p:nvSpPr>
        <p:spPr>
          <a:xfrm rot="3172075">
            <a:off x="5343145" y="1977400"/>
            <a:ext cx="1007926" cy="246856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화살표 12"/>
          <p:cNvSpPr/>
          <p:nvPr/>
        </p:nvSpPr>
        <p:spPr>
          <a:xfrm rot="3437462">
            <a:off x="4448369" y="2512343"/>
            <a:ext cx="2040851" cy="246856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 rot="3437462">
            <a:off x="3807765" y="2919698"/>
            <a:ext cx="2872604" cy="246856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691800" y="3243520"/>
            <a:ext cx="17459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00B050"/>
                </a:solidFill>
              </a:rPr>
              <a:t>등록된 </a:t>
            </a:r>
            <a:r>
              <a:rPr lang="ko-KR" altLang="en-US" sz="1400" dirty="0" err="1" smtClean="0">
                <a:solidFill>
                  <a:srgbClr val="00B050"/>
                </a:solidFill>
              </a:rPr>
              <a:t>리스너에게</a:t>
            </a:r>
            <a:r>
              <a:rPr lang="ko-KR" altLang="en-US" sz="1400" dirty="0" smtClean="0">
                <a:solidFill>
                  <a:srgbClr val="00B050"/>
                </a:solidFill>
              </a:rPr>
              <a:t> </a:t>
            </a:r>
            <a:endParaRPr lang="en-US" altLang="ko-KR" sz="1400" dirty="0" smtClean="0">
              <a:solidFill>
                <a:srgbClr val="00B050"/>
              </a:solidFill>
            </a:endParaRPr>
          </a:p>
          <a:p>
            <a:r>
              <a:rPr lang="ko-KR" altLang="en-US" sz="1400" dirty="0" smtClean="0">
                <a:solidFill>
                  <a:srgbClr val="00B050"/>
                </a:solidFill>
              </a:rPr>
              <a:t>이벤트 전달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218815"/>
              </p:ext>
            </p:extLst>
          </p:nvPr>
        </p:nvGraphicFramePr>
        <p:xfrm>
          <a:off x="539552" y="5013176"/>
          <a:ext cx="784887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4800872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KEY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VALUE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이벤트 종류 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Listener1</a:t>
                      </a:r>
                      <a:r>
                        <a:rPr lang="en-US" altLang="ko-KR" baseline="0" dirty="0" smtClean="0"/>
                        <a:t> – </a:t>
                      </a:r>
                      <a:r>
                        <a:rPr lang="en-US" altLang="ko-KR" dirty="0" smtClean="0"/>
                        <a:t>listener2 –</a:t>
                      </a:r>
                      <a:r>
                        <a:rPr lang="en-US" altLang="ko-KR" baseline="0" dirty="0" smtClean="0"/>
                        <a:t> listener3- …….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이벤트 종류</a:t>
                      </a:r>
                      <a:r>
                        <a:rPr lang="en-US" altLang="ko-KR" baseline="0" dirty="0" smtClean="0"/>
                        <a:t> 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Listener10</a:t>
                      </a:r>
                      <a:r>
                        <a:rPr lang="en-US" altLang="ko-KR" baseline="0" dirty="0" smtClean="0"/>
                        <a:t>-Listener11 – Listener12- …..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이벤트 종류 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Listener 15 – Listener 16 – Listener17- …..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9105" y="4078813"/>
            <a:ext cx="5323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테이블은 반드시 하나의 </a:t>
            </a:r>
            <a:r>
              <a:rPr lang="en-US" altLang="ko-KR" dirty="0" smtClean="0"/>
              <a:t>KEY</a:t>
            </a:r>
            <a:r>
              <a:rPr lang="ko-KR" altLang="en-US" dirty="0" smtClean="0"/>
              <a:t>에 하나의 </a:t>
            </a:r>
            <a:r>
              <a:rPr lang="en-US" altLang="ko-KR" dirty="0" smtClean="0"/>
              <a:t>VALUE</a:t>
            </a:r>
            <a:r>
              <a:rPr lang="ko-KR" altLang="en-US" dirty="0" smtClean="0"/>
              <a:t>만</a:t>
            </a:r>
            <a:r>
              <a:rPr lang="en-US" altLang="ko-KR" dirty="0" smtClean="0"/>
              <a:t>??</a:t>
            </a:r>
          </a:p>
          <a:p>
            <a:r>
              <a:rPr lang="ko-KR" altLang="en-US" dirty="0" smtClean="0"/>
              <a:t>그건 자료구조를 모르는 사람들이 하는 소리</a:t>
            </a:r>
            <a:r>
              <a:rPr lang="en-US" altLang="ko-KR" dirty="0" smtClean="0"/>
              <a:t>!!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0908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자료구조 왜 배우나요</a:t>
            </a:r>
            <a:r>
              <a:rPr lang="en-US" altLang="ko-KR" dirty="0" smtClean="0"/>
              <a:t>?</a:t>
            </a:r>
          </a:p>
        </p:txBody>
      </p:sp>
      <p:pic>
        <p:nvPicPr>
          <p:cNvPr id="3074" name="Picture 2" descr="C:\Users\user\Desktop\DataStructure\PriorityQueueAndStack.gif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846708"/>
            <a:ext cx="4032448" cy="319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44008" y="523542"/>
            <a:ext cx="27222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가장 기초적인 </a:t>
            </a:r>
            <a:r>
              <a:rPr lang="en-US" altLang="ko-KR" dirty="0" smtClean="0"/>
              <a:t>AI</a:t>
            </a:r>
            <a:r>
              <a:rPr lang="ko-KR" altLang="en-US" dirty="0" smtClean="0"/>
              <a:t>의 일종</a:t>
            </a:r>
            <a:endParaRPr lang="en-US" altLang="ko-KR" dirty="0" smtClean="0"/>
          </a:p>
          <a:p>
            <a:r>
              <a:rPr lang="en-US" altLang="ko-KR" dirty="0" smtClean="0"/>
              <a:t>- A star </a:t>
            </a:r>
            <a:r>
              <a:rPr lang="ko-KR" altLang="en-US" dirty="0" smtClean="0"/>
              <a:t>알고리즘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60032" y="1340768"/>
            <a:ext cx="25649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구현하는 데 필요한 것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dirty="0" smtClean="0">
                <a:solidFill>
                  <a:srgbClr val="FF0000"/>
                </a:solidFill>
              </a:rPr>
              <a:t>Priority Queue</a:t>
            </a:r>
          </a:p>
          <a:p>
            <a:pPr marL="342900" indent="-342900">
              <a:buAutoNum type="arabicPeriod"/>
            </a:pPr>
            <a:r>
              <a:rPr lang="en-US" altLang="ko-KR" dirty="0" smtClean="0">
                <a:solidFill>
                  <a:srgbClr val="FF0000"/>
                </a:solidFill>
              </a:rPr>
              <a:t>Stack(or linked List)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피타고라스 정리</a:t>
            </a:r>
            <a:r>
              <a:rPr lang="en-US" altLang="ko-KR" dirty="0" smtClean="0"/>
              <a:t>(?)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대소비교</a:t>
            </a:r>
            <a:r>
              <a:rPr lang="en-US" altLang="ko-KR" dirty="0" smtClean="0"/>
              <a:t>(?)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04048" y="2995448"/>
            <a:ext cx="27029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자료구조만 알고 있으면</a:t>
            </a:r>
            <a:endParaRPr lang="en-US" altLang="ko-KR" dirty="0" smtClean="0"/>
          </a:p>
          <a:p>
            <a:r>
              <a:rPr lang="en-US" altLang="ko-KR" dirty="0" smtClean="0"/>
              <a:t>AI</a:t>
            </a:r>
            <a:r>
              <a:rPr lang="ko-KR" altLang="en-US" dirty="0" smtClean="0"/>
              <a:t>를 구현할 수 있다고</a:t>
            </a:r>
            <a:r>
              <a:rPr lang="en-US" altLang="ko-KR" dirty="0" smtClean="0"/>
              <a:t>??</a:t>
            </a:r>
            <a:endParaRPr lang="ko-KR" alt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31806" r="47344" b="50779"/>
          <a:stretch/>
        </p:blipFill>
        <p:spPr bwMode="auto">
          <a:xfrm>
            <a:off x="473397" y="4293096"/>
            <a:ext cx="8131051" cy="1754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직선 연결선 7"/>
          <p:cNvCxnSpPr/>
          <p:nvPr/>
        </p:nvCxnSpPr>
        <p:spPr>
          <a:xfrm>
            <a:off x="971600" y="5445224"/>
            <a:ext cx="309634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964909" y="6047937"/>
            <a:ext cx="309634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887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자료구조 왜 배우나요</a:t>
            </a:r>
            <a:r>
              <a:rPr lang="en-US" altLang="ko-KR" dirty="0" smtClean="0"/>
              <a:t>?</a:t>
            </a:r>
          </a:p>
        </p:txBody>
      </p:sp>
      <p:pic>
        <p:nvPicPr>
          <p:cNvPr id="4098" name="Picture 2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1" t="23194" r="33554" b="19306"/>
          <a:stretch/>
        </p:blipFill>
        <p:spPr bwMode="auto">
          <a:xfrm>
            <a:off x="539552" y="711927"/>
            <a:ext cx="4392488" cy="42339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004048" y="1700808"/>
            <a:ext cx="344517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타임라</a:t>
            </a:r>
            <a:r>
              <a:rPr lang="ko-KR" altLang="en-US" dirty="0"/>
              <a:t>인</a:t>
            </a:r>
            <a:endParaRPr lang="en-US" altLang="ko-KR" dirty="0" smtClean="0"/>
          </a:p>
          <a:p>
            <a:r>
              <a:rPr lang="en-US" altLang="ko-KR" dirty="0" smtClean="0"/>
              <a:t>14:27~15:55</a:t>
            </a:r>
          </a:p>
          <a:p>
            <a:endParaRPr lang="en-US" altLang="ko-KR" dirty="0" smtClean="0"/>
          </a:p>
          <a:p>
            <a:r>
              <a:rPr lang="ko-KR" altLang="en-US" dirty="0" err="1" smtClean="0"/>
              <a:t>리누스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토발즈가</a:t>
            </a:r>
            <a:endParaRPr lang="en-US" altLang="ko-KR" dirty="0" smtClean="0"/>
          </a:p>
          <a:p>
            <a:r>
              <a:rPr lang="ko-KR" altLang="en-US" dirty="0" err="1" smtClean="0"/>
              <a:t>리눅스에</a:t>
            </a:r>
            <a:r>
              <a:rPr lang="ko-KR" altLang="en-US" dirty="0" smtClean="0"/>
              <a:t> 대해 이야기 하면서</a:t>
            </a:r>
            <a:endParaRPr lang="en-US" altLang="ko-KR" dirty="0" smtClean="0"/>
          </a:p>
          <a:p>
            <a:r>
              <a:rPr lang="ko-KR" altLang="en-US" dirty="0" err="1" smtClean="0"/>
              <a:t>링크드</a:t>
            </a:r>
            <a:r>
              <a:rPr lang="ko-KR" altLang="en-US" dirty="0" smtClean="0"/>
              <a:t> 리스트에 대해 </a:t>
            </a:r>
            <a:endParaRPr lang="en-US" altLang="ko-KR" dirty="0" smtClean="0"/>
          </a:p>
          <a:p>
            <a:r>
              <a:rPr lang="ko-KR" altLang="en-US" dirty="0" smtClean="0"/>
              <a:t>이야기 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개발자라면 </a:t>
            </a:r>
            <a:r>
              <a:rPr lang="en-US" altLang="ko-KR" dirty="0" smtClean="0"/>
              <a:t>TED</a:t>
            </a:r>
            <a:r>
              <a:rPr lang="ko-KR" altLang="en-US" dirty="0" smtClean="0"/>
              <a:t>에서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개발 </a:t>
            </a:r>
            <a:endParaRPr lang="en-US" altLang="ko-KR" dirty="0" smtClean="0"/>
          </a:p>
          <a:p>
            <a:r>
              <a:rPr lang="ko-KR" altLang="en-US" dirty="0" smtClean="0"/>
              <a:t>관련</a:t>
            </a:r>
            <a:r>
              <a:rPr lang="en-US" altLang="ko-KR" dirty="0"/>
              <a:t> </a:t>
            </a:r>
            <a:r>
              <a:rPr lang="ko-KR" altLang="en-US" dirty="0" smtClean="0"/>
              <a:t>영상을 볼 수 있어야 하지 </a:t>
            </a:r>
            <a:endParaRPr lang="en-US" altLang="ko-KR" dirty="0" smtClean="0"/>
          </a:p>
          <a:p>
            <a:r>
              <a:rPr lang="ko-KR" altLang="en-US" dirty="0" smtClean="0"/>
              <a:t>않을까요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887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343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자료구조와 알고리즘</a:t>
            </a:r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74237" y="908720"/>
            <a:ext cx="59378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많은 분들이 자료구조와 알고리즘을 혼동해 사용하거나</a:t>
            </a:r>
            <a:endParaRPr lang="en-US" altLang="ko-KR" dirty="0" smtClean="0"/>
          </a:p>
          <a:p>
            <a:r>
              <a:rPr lang="ko-KR" altLang="en-US" dirty="0" smtClean="0"/>
              <a:t>같은 거라고 생각합니다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하지만 이 두 가지는 다릅니다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물론 밀접하게 연관되어 있지요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1804" y="2852936"/>
            <a:ext cx="6699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자료구조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   : </a:t>
            </a:r>
            <a:r>
              <a:rPr lang="ko-KR" altLang="en-US" dirty="0" smtClean="0">
                <a:solidFill>
                  <a:srgbClr val="FF0000"/>
                </a:solidFill>
              </a:rPr>
              <a:t>데이터를 어떤 구조로 저장하고 탐색해야 가장 효율적인가</a:t>
            </a:r>
            <a:r>
              <a:rPr lang="en-US" altLang="ko-KR" dirty="0" smtClean="0">
                <a:solidFill>
                  <a:srgbClr val="FF0000"/>
                </a:solidFill>
              </a:rPr>
              <a:t>?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75820" y="3933056"/>
            <a:ext cx="30348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알고리</a:t>
            </a:r>
            <a:r>
              <a:rPr lang="ko-KR" altLang="en-US" dirty="0"/>
              <a:t>즘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   : </a:t>
            </a:r>
            <a:r>
              <a:rPr lang="ko-KR" altLang="en-US" dirty="0" smtClean="0">
                <a:solidFill>
                  <a:srgbClr val="FF0000"/>
                </a:solidFill>
              </a:rPr>
              <a:t>문제를 해결하는 방법론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87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15616" y="2420888"/>
            <a:ext cx="6848350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자료구조의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알고리즘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: </a:t>
            </a:r>
            <a:r>
              <a:rPr lang="ko-KR" altLang="en-US" sz="2400" dirty="0" smtClean="0"/>
              <a:t>데이터를 저장하고 탐색하는 방법</a:t>
            </a:r>
            <a:r>
              <a:rPr lang="ko-KR" altLang="en-US" dirty="0" smtClean="0"/>
              <a:t>에 대한 고민들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자료구조를 이용한 알고리즘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: </a:t>
            </a:r>
            <a:r>
              <a:rPr lang="ko-KR" altLang="en-US" sz="2400" dirty="0" smtClean="0"/>
              <a:t>자료구조를 이용해 </a:t>
            </a:r>
            <a:r>
              <a:rPr lang="ko-KR" altLang="en-US" dirty="0" smtClean="0"/>
              <a:t>어떤 문제를 해결하는 것</a:t>
            </a:r>
            <a:endParaRPr lang="en-US" altLang="ko-KR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395536" y="332656"/>
            <a:ext cx="2343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자료구조와 알고리즘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29809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1104</Words>
  <Application>Microsoft Office PowerPoint</Application>
  <PresentationFormat>화면 슬라이드 쇼(4:3)</PresentationFormat>
  <Paragraphs>397</Paragraphs>
  <Slides>37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38" baseType="lpstr">
      <vt:lpstr>Office 테마</vt:lpstr>
      <vt:lpstr>Data Structure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Structure</dc:title>
  <dc:creator>user</dc:creator>
  <cp:lastModifiedBy>user</cp:lastModifiedBy>
  <cp:revision>77</cp:revision>
  <dcterms:created xsi:type="dcterms:W3CDTF">2016-11-17T05:52:08Z</dcterms:created>
  <dcterms:modified xsi:type="dcterms:W3CDTF">2016-11-17T11:54:55Z</dcterms:modified>
</cp:coreProperties>
</file>

<file path=docProps/thumbnail.jpeg>
</file>